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2C0CBEF-BF4E-49CB-9E74-E9CCBEDC6529}" type="datetimeFigureOut">
              <a:rPr lang="fr-FR" smtClean="0"/>
              <a:t>06/03/2015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403990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2C0CBEF-BF4E-49CB-9E74-E9CCBEDC6529}" type="datetimeFigureOut">
              <a:rPr lang="fr-FR" smtClean="0"/>
              <a:t>06/03/2015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12153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2C0CBEF-BF4E-49CB-9E74-E9CCBEDC6529}" type="datetimeFigureOut">
              <a:rPr lang="fr-FR" smtClean="0"/>
              <a:t>06/03/2015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425297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2C0CBEF-BF4E-49CB-9E74-E9CCBEDC6529}" type="datetimeFigureOut">
              <a:rPr lang="fr-FR" smtClean="0"/>
              <a:t>06/03/2015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77005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2C0CBEF-BF4E-49CB-9E74-E9CCBEDC6529}" type="datetimeFigureOut">
              <a:rPr lang="fr-FR" smtClean="0"/>
              <a:t>06/03/2015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9073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2C0CBEF-BF4E-49CB-9E74-E9CCBEDC6529}" type="datetimeFigureOut">
              <a:rPr lang="fr-FR" smtClean="0"/>
              <a:t>06/03/2015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222762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2C0CBEF-BF4E-49CB-9E74-E9CCBEDC6529}" type="datetimeFigureOut">
              <a:rPr lang="fr-FR" smtClean="0"/>
              <a:t>06/03/2015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299658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2C0CBEF-BF4E-49CB-9E74-E9CCBEDC6529}" type="datetimeFigureOut">
              <a:rPr lang="fr-FR" smtClean="0"/>
              <a:t>06/03/2015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19488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C0CBEF-BF4E-49CB-9E74-E9CCBEDC6529}" type="datetimeFigureOut">
              <a:rPr lang="fr-FR" smtClean="0"/>
              <a:t>06/03/2015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244714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2C0CBEF-BF4E-49CB-9E74-E9CCBEDC6529}" type="datetimeFigureOut">
              <a:rPr lang="fr-FR" smtClean="0"/>
              <a:t>06/03/2015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117614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2C0CBEF-BF4E-49CB-9E74-E9CCBEDC6529}" type="datetimeFigureOut">
              <a:rPr lang="fr-FR" smtClean="0"/>
              <a:t>06/03/2015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EE733F-8A02-415D-9A14-E52D1C311298}" type="slidenum">
              <a:rPr lang="fr-FR" smtClean="0"/>
              <a:t>‹N°›</a:t>
            </a:fld>
            <a:endParaRPr lang="fr-FR"/>
          </a:p>
        </p:txBody>
      </p:sp>
    </p:spTree>
    <p:extLst>
      <p:ext uri="{BB962C8B-B14F-4D97-AF65-F5344CB8AC3E}">
        <p14:creationId xmlns:p14="http://schemas.microsoft.com/office/powerpoint/2010/main" val="364848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0CBEF-BF4E-49CB-9E74-E9CCBEDC6529}" type="datetimeFigureOut">
              <a:rPr lang="fr-FR" smtClean="0"/>
              <a:t>06/03/2015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733F-8A02-415D-9A14-E52D1C311298}" type="slidenum">
              <a:rPr lang="fr-FR" smtClean="0"/>
              <a:t>‹N°›</a:t>
            </a:fld>
            <a:endParaRPr lang="fr-FR"/>
          </a:p>
        </p:txBody>
      </p:sp>
    </p:spTree>
    <p:extLst>
      <p:ext uri="{BB962C8B-B14F-4D97-AF65-F5344CB8AC3E}">
        <p14:creationId xmlns:p14="http://schemas.microsoft.com/office/powerpoint/2010/main" val="260079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clera.be/fr/picto/cat/5/p/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76046" y="253096"/>
            <a:ext cx="7012378" cy="4401205"/>
          </a:xfrm>
          <a:prstGeom prst="rect">
            <a:avLst/>
          </a:prstGeom>
          <a:noFill/>
        </p:spPr>
        <p:txBody>
          <a:bodyPr wrap="square" rtlCol="0">
            <a:spAutoFit/>
          </a:bodyPr>
          <a:lstStyle/>
          <a:p>
            <a:r>
              <a:rPr lang="fr-FR" sz="4000" dirty="0" smtClean="0">
                <a:latin typeface="Verdana" pitchFamily="34" charset="0"/>
                <a:ea typeface="Verdana" pitchFamily="34" charset="0"/>
                <a:cs typeface="Verdana" pitchFamily="34" charset="0"/>
              </a:rPr>
              <a:t>Adaptations pédagogiques</a:t>
            </a:r>
          </a:p>
          <a:p>
            <a:endParaRPr lang="fr-FR" sz="4000" dirty="0" smtClean="0">
              <a:latin typeface="Verdana" pitchFamily="34" charset="0"/>
              <a:ea typeface="Verdana" pitchFamily="34" charset="0"/>
              <a:cs typeface="Verdana" pitchFamily="34" charset="0"/>
            </a:endParaRPr>
          </a:p>
          <a:p>
            <a:pPr marL="457200" indent="-457200">
              <a:buAutoNum type="arabicPeriod"/>
            </a:pPr>
            <a:r>
              <a:rPr lang="fr-FR" sz="2000" dirty="0" smtClean="0">
                <a:latin typeface="Verdana" pitchFamily="34" charset="0"/>
                <a:ea typeface="Verdana" pitchFamily="34" charset="0"/>
                <a:cs typeface="Verdana" pitchFamily="34" charset="0"/>
              </a:rPr>
              <a:t>Améliorer les compétences sociales</a:t>
            </a:r>
          </a:p>
          <a:p>
            <a:pPr marL="457200" indent="-457200">
              <a:buAutoNum type="arabicPeriod"/>
            </a:pPr>
            <a:endParaRPr lang="fr-FR" sz="2000" dirty="0" smtClean="0">
              <a:latin typeface="Verdana" pitchFamily="34" charset="0"/>
              <a:ea typeface="Verdana" pitchFamily="34" charset="0"/>
              <a:cs typeface="Verdana" pitchFamily="34" charset="0"/>
            </a:endParaRPr>
          </a:p>
          <a:p>
            <a:pPr marL="457200" indent="-457200">
              <a:buAutoNum type="arabicPeriod"/>
            </a:pPr>
            <a:r>
              <a:rPr lang="fr-FR" sz="2000" dirty="0" smtClean="0">
                <a:latin typeface="Verdana" pitchFamily="34" charset="0"/>
                <a:ea typeface="Verdana" pitchFamily="34" charset="0"/>
                <a:cs typeface="Verdana" pitchFamily="34" charset="0"/>
              </a:rPr>
              <a:t>Améliorer la gestion du temps et de l’espace</a:t>
            </a:r>
          </a:p>
          <a:p>
            <a:pPr marL="457200" indent="-457200">
              <a:buAutoNum type="arabicPeriod"/>
            </a:pPr>
            <a:endParaRPr lang="fr-FR" sz="2000" dirty="0" smtClean="0">
              <a:latin typeface="Verdana" pitchFamily="34" charset="0"/>
              <a:ea typeface="Verdana" pitchFamily="34" charset="0"/>
              <a:cs typeface="Verdana" pitchFamily="34" charset="0"/>
            </a:endParaRPr>
          </a:p>
          <a:p>
            <a:pPr marL="457200" indent="-457200">
              <a:buAutoNum type="arabicPeriod"/>
            </a:pPr>
            <a:r>
              <a:rPr lang="fr-FR" sz="2000" dirty="0" smtClean="0">
                <a:latin typeface="Verdana" pitchFamily="34" charset="0"/>
                <a:ea typeface="Verdana" pitchFamily="34" charset="0"/>
                <a:cs typeface="Verdana" pitchFamily="34" charset="0"/>
              </a:rPr>
              <a:t>Améliorer l’accès à l’écrit, à la lecture</a:t>
            </a:r>
          </a:p>
          <a:p>
            <a:pPr marL="457200" indent="-457200">
              <a:buAutoNum type="arabicPeriod"/>
            </a:pPr>
            <a:endParaRPr lang="fr-FR" sz="2000" dirty="0" smtClean="0">
              <a:latin typeface="Verdana" pitchFamily="34" charset="0"/>
              <a:ea typeface="Verdana" pitchFamily="34" charset="0"/>
              <a:cs typeface="Verdana" pitchFamily="34" charset="0"/>
            </a:endParaRPr>
          </a:p>
          <a:p>
            <a:pPr marL="457200" indent="-457200">
              <a:buAutoNum type="arabicPeriod"/>
            </a:pPr>
            <a:r>
              <a:rPr lang="fr-FR" sz="2000" dirty="0" smtClean="0">
                <a:latin typeface="Verdana" pitchFamily="34" charset="0"/>
                <a:ea typeface="Verdana" pitchFamily="34" charset="0"/>
                <a:cs typeface="Verdana" pitchFamily="34" charset="0"/>
              </a:rPr>
              <a:t>Aider à la mémorisation</a:t>
            </a:r>
          </a:p>
          <a:p>
            <a:pPr marL="457200" indent="-457200">
              <a:buAutoNum type="arabicPeriod"/>
            </a:pPr>
            <a:endParaRPr lang="fr-FR" sz="2000" dirty="0">
              <a:latin typeface="Verdana" pitchFamily="34" charset="0"/>
              <a:ea typeface="Verdana" pitchFamily="34" charset="0"/>
              <a:cs typeface="Verdana" pitchFamily="34" charset="0"/>
            </a:endParaRPr>
          </a:p>
          <a:p>
            <a:pPr marL="457200" indent="-457200">
              <a:buAutoNum type="arabicPeriod"/>
            </a:pPr>
            <a:r>
              <a:rPr lang="fr-FR" sz="2000" dirty="0" smtClean="0">
                <a:latin typeface="Verdana" pitchFamily="34" charset="0"/>
                <a:ea typeface="Verdana" pitchFamily="34" charset="0"/>
                <a:cs typeface="Verdana" pitchFamily="34" charset="0"/>
              </a:rPr>
              <a:t>Pistes pour pratiquer une évaluation positive</a:t>
            </a:r>
          </a:p>
          <a:p>
            <a:endParaRPr lang="fr-FR" sz="2000" dirty="0">
              <a:latin typeface="Verdana" pitchFamily="34" charset="0"/>
              <a:ea typeface="Verdana" pitchFamily="34" charset="0"/>
              <a:cs typeface="Verdana" pitchFamily="34" charset="0"/>
            </a:endParaRPr>
          </a:p>
        </p:txBody>
      </p:sp>
      <p:sp>
        <p:nvSpPr>
          <p:cNvPr id="2" name="Rectangle 1"/>
          <p:cNvSpPr/>
          <p:nvPr/>
        </p:nvSpPr>
        <p:spPr>
          <a:xfrm>
            <a:off x="427549" y="253096"/>
            <a:ext cx="676787" cy="923330"/>
          </a:xfrm>
          <a:prstGeom prst="rect">
            <a:avLst/>
          </a:prstGeom>
          <a:noFill/>
        </p:spPr>
        <p:txBody>
          <a:bodyPr wrap="none" lIns="91440" tIns="45720" rIns="91440" bIns="45720">
            <a:spAutoFit/>
          </a:bodyPr>
          <a:lstStyle/>
          <a:p>
            <a:pPr algn="ctr"/>
            <a:r>
              <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itchFamily="34" charset="0"/>
                <a:ea typeface="Verdana" pitchFamily="34" charset="0"/>
                <a:cs typeface="Verdana" pitchFamily="34" charset="0"/>
              </a:rPr>
              <a:t>3</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15143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656"/>
            <a:ext cx="6696744" cy="5909310"/>
          </a:xfrm>
          <a:prstGeom prst="rect">
            <a:avLst/>
          </a:prstGeom>
        </p:spPr>
        <p:txBody>
          <a:bodyPr wrap="square">
            <a:spAutoFit/>
          </a:bodyPr>
          <a:lstStyle/>
          <a:p>
            <a:r>
              <a:rPr lang="fr-FR" b="1" dirty="0"/>
              <a:t> </a:t>
            </a:r>
            <a:endParaRPr lang="fr-FR" dirty="0"/>
          </a:p>
          <a:p>
            <a:r>
              <a:rPr lang="fr-FR" sz="2400" b="1" dirty="0"/>
              <a:t>Concernant les consignes : </a:t>
            </a:r>
            <a:endParaRPr lang="fr-FR" sz="2400" dirty="0"/>
          </a:p>
          <a:p>
            <a:r>
              <a:rPr lang="fr-FR" sz="2400" dirty="0" smtClean="0"/>
              <a:t>- Lire </a:t>
            </a:r>
            <a:r>
              <a:rPr lang="fr-FR" sz="2400" dirty="0"/>
              <a:t>systématiquement à voix haute </a:t>
            </a:r>
          </a:p>
          <a:p>
            <a:r>
              <a:rPr lang="fr-FR" sz="2400" dirty="0" smtClean="0"/>
              <a:t>- Faire </a:t>
            </a:r>
            <a:r>
              <a:rPr lang="fr-FR" sz="2400" dirty="0"/>
              <a:t>surligner les verbes, les mots importants.</a:t>
            </a:r>
          </a:p>
          <a:p>
            <a:r>
              <a:rPr lang="fr-FR" sz="2400" dirty="0" smtClean="0"/>
              <a:t>- Proposer </a:t>
            </a:r>
            <a:r>
              <a:rPr lang="fr-FR" sz="2400" dirty="0"/>
              <a:t>des phrases courtes avec une seule tâche dans les phrases. </a:t>
            </a:r>
          </a:p>
          <a:p>
            <a:r>
              <a:rPr lang="fr-FR" sz="2400" dirty="0" smtClean="0"/>
              <a:t>- S’assurer </a:t>
            </a:r>
            <a:r>
              <a:rPr lang="fr-FR" sz="2400" dirty="0"/>
              <a:t>que la consigne est comprise. </a:t>
            </a:r>
          </a:p>
          <a:p>
            <a:r>
              <a:rPr lang="fr-FR" sz="2400" dirty="0" smtClean="0"/>
              <a:t>- Pour </a:t>
            </a:r>
            <a:r>
              <a:rPr lang="fr-FR" sz="2400" dirty="0"/>
              <a:t>les élèves </a:t>
            </a:r>
            <a:r>
              <a:rPr lang="fr-FR" sz="2400" dirty="0" err="1"/>
              <a:t>dys</a:t>
            </a:r>
            <a:r>
              <a:rPr lang="fr-FR" sz="2400" dirty="0"/>
              <a:t>, il est souvent nécessaire d’expliciter des choses qui semblent naturelles à l’ensemble des autres élèves :</a:t>
            </a:r>
          </a:p>
          <a:p>
            <a:r>
              <a:rPr lang="fr-FR" sz="2400" dirty="0"/>
              <a:t>L’élève </a:t>
            </a:r>
            <a:r>
              <a:rPr lang="fr-FR" sz="2400" dirty="0" err="1"/>
              <a:t>dys</a:t>
            </a:r>
            <a:r>
              <a:rPr lang="fr-FR" sz="2400" dirty="0"/>
              <a:t> ne fait pas forcément au départ la différence entre  ex 5 p 9 et ex 9 p 5</a:t>
            </a:r>
            <a:r>
              <a:rPr lang="fr-FR" sz="2400" dirty="0" smtClean="0"/>
              <a:t>.</a:t>
            </a:r>
          </a:p>
          <a:p>
            <a:endParaRPr lang="fr-FR" sz="2400" dirty="0"/>
          </a:p>
          <a:p>
            <a:r>
              <a:rPr lang="fr-FR" sz="2400" dirty="0" smtClean="0"/>
              <a:t>Lien pictogrammes : </a:t>
            </a:r>
          </a:p>
          <a:p>
            <a:r>
              <a:rPr lang="fr-FR" sz="2400" dirty="0">
                <a:hlinkClick r:id="rId2"/>
              </a:rPr>
              <a:t>http://</a:t>
            </a:r>
            <a:r>
              <a:rPr lang="fr-FR" sz="2400" dirty="0" smtClean="0">
                <a:hlinkClick r:id="rId2"/>
              </a:rPr>
              <a:t>sclera.be/fr/picto/cat/5/p/6</a:t>
            </a:r>
            <a:endParaRPr lang="fr-FR" sz="2400" dirty="0" smtClean="0"/>
          </a:p>
          <a:p>
            <a:endParaRPr lang="fr-FR" sz="2400" dirty="0"/>
          </a:p>
        </p:txBody>
      </p:sp>
    </p:spTree>
    <p:extLst>
      <p:ext uri="{BB962C8B-B14F-4D97-AF65-F5344CB8AC3E}">
        <p14:creationId xmlns:p14="http://schemas.microsoft.com/office/powerpoint/2010/main" val="2420004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89844"/>
            <a:ext cx="7344816" cy="4801314"/>
          </a:xfrm>
          <a:prstGeom prst="rect">
            <a:avLst/>
          </a:prstGeom>
        </p:spPr>
        <p:txBody>
          <a:bodyPr wrap="square">
            <a:spAutoFit/>
          </a:bodyPr>
          <a:lstStyle/>
          <a:p>
            <a:r>
              <a:rPr lang="fr-FR" b="1" dirty="0"/>
              <a:t>Concernant les </a:t>
            </a:r>
            <a:r>
              <a:rPr lang="fr-FR" b="1" dirty="0" smtClean="0"/>
              <a:t>évaluations</a:t>
            </a:r>
          </a:p>
          <a:p>
            <a:endParaRPr lang="fr-FR" dirty="0"/>
          </a:p>
          <a:p>
            <a:r>
              <a:rPr lang="fr-FR" dirty="0"/>
              <a:t>La motivation des </a:t>
            </a:r>
            <a:r>
              <a:rPr lang="fr-FR" dirty="0" err="1"/>
              <a:t>dys</a:t>
            </a:r>
            <a:r>
              <a:rPr lang="fr-FR" dirty="0"/>
              <a:t> peut rapidement être fragilisée si l’évaluation n’est pas positive : </a:t>
            </a:r>
            <a:endParaRPr lang="fr-FR" dirty="0" smtClean="0"/>
          </a:p>
          <a:p>
            <a:endParaRPr lang="fr-FR" dirty="0"/>
          </a:p>
          <a:p>
            <a:r>
              <a:rPr lang="fr-FR" dirty="0"/>
              <a:t>Privilégier les évaluations à l’</a:t>
            </a:r>
            <a:r>
              <a:rPr lang="fr-FR" b="1" dirty="0"/>
              <a:t>oral</a:t>
            </a:r>
            <a:r>
              <a:rPr lang="fr-FR" dirty="0"/>
              <a:t> au maximum. </a:t>
            </a:r>
            <a:endParaRPr lang="fr-FR" dirty="0" smtClean="0"/>
          </a:p>
          <a:p>
            <a:endParaRPr lang="fr-FR" dirty="0"/>
          </a:p>
          <a:p>
            <a:r>
              <a:rPr lang="fr-FR" dirty="0"/>
              <a:t>Laisser les </a:t>
            </a:r>
            <a:r>
              <a:rPr lang="fr-FR" b="1" dirty="0"/>
              <a:t>tables de multiplication</a:t>
            </a:r>
            <a:r>
              <a:rPr lang="fr-FR" dirty="0"/>
              <a:t> à disposition des élèves </a:t>
            </a:r>
            <a:r>
              <a:rPr lang="fr-FR" dirty="0" err="1"/>
              <a:t>dys</a:t>
            </a:r>
            <a:r>
              <a:rPr lang="fr-FR" dirty="0"/>
              <a:t>. Il est par contre important d’entretenir leur apprentissage en vue du collège car c’est pénalisant en mathématiques si elles ne sont pas du tout maitrisées. </a:t>
            </a:r>
            <a:endParaRPr lang="fr-FR" dirty="0" smtClean="0"/>
          </a:p>
          <a:p>
            <a:endParaRPr lang="fr-FR" dirty="0"/>
          </a:p>
          <a:p>
            <a:r>
              <a:rPr lang="fr-FR" dirty="0"/>
              <a:t>Pour les </a:t>
            </a:r>
            <a:r>
              <a:rPr lang="fr-FR" b="1" dirty="0"/>
              <a:t>poésies</a:t>
            </a:r>
            <a:r>
              <a:rPr lang="fr-FR" dirty="0"/>
              <a:t> : proposer de l’apprendre en chantant et accepter qu’elle soit récitée en chantant</a:t>
            </a:r>
            <a:r>
              <a:rPr lang="fr-FR" dirty="0" smtClean="0"/>
              <a:t>.</a:t>
            </a:r>
          </a:p>
          <a:p>
            <a:endParaRPr lang="fr-FR" dirty="0"/>
          </a:p>
          <a:p>
            <a:r>
              <a:rPr lang="fr-FR" dirty="0"/>
              <a:t>Pour les </a:t>
            </a:r>
            <a:r>
              <a:rPr lang="fr-FR" b="1" dirty="0"/>
              <a:t>dictées</a:t>
            </a:r>
            <a:r>
              <a:rPr lang="fr-FR" dirty="0"/>
              <a:t>, le fait d’écrire 11 fautes et 36 mots justes ou l’inverse est source de motivation pour l’élève </a:t>
            </a:r>
            <a:r>
              <a:rPr lang="fr-FR" dirty="0" err="1"/>
              <a:t>dys</a:t>
            </a:r>
            <a:r>
              <a:rPr lang="fr-FR" dirty="0"/>
              <a:t> qui a une marge de progrès possible plutôt que de relever les fautes uniquement</a:t>
            </a:r>
          </a:p>
        </p:txBody>
      </p:sp>
    </p:spTree>
    <p:extLst>
      <p:ext uri="{BB962C8B-B14F-4D97-AF65-F5344CB8AC3E}">
        <p14:creationId xmlns:p14="http://schemas.microsoft.com/office/powerpoint/2010/main" val="2911199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056784" cy="5632311"/>
          </a:xfrm>
          <a:prstGeom prst="rect">
            <a:avLst/>
          </a:prstGeom>
        </p:spPr>
        <p:txBody>
          <a:bodyPr wrap="square">
            <a:spAutoFit/>
          </a:bodyPr>
          <a:lstStyle/>
          <a:p>
            <a:r>
              <a:rPr lang="fr-FR" b="1" dirty="0"/>
              <a:t>Concernant les </a:t>
            </a:r>
            <a:r>
              <a:rPr lang="fr-FR" b="1" dirty="0" smtClean="0"/>
              <a:t>leçons</a:t>
            </a:r>
          </a:p>
          <a:p>
            <a:endParaRPr lang="fr-FR" dirty="0"/>
          </a:p>
          <a:p>
            <a:r>
              <a:rPr lang="fr-FR" dirty="0"/>
              <a:t>Proposer des dessins, des images qui illustrent les paragraphes  à retenir. </a:t>
            </a:r>
          </a:p>
          <a:p>
            <a:endParaRPr lang="fr-FR" dirty="0" smtClean="0"/>
          </a:p>
          <a:p>
            <a:r>
              <a:rPr lang="fr-FR" dirty="0" smtClean="0"/>
              <a:t>Eviter </a:t>
            </a:r>
            <a:r>
              <a:rPr lang="fr-FR" dirty="0"/>
              <a:t>le tableau de Pythagore, les tableaux à double entrées difficiles à lire pour les </a:t>
            </a:r>
            <a:r>
              <a:rPr lang="fr-FR" dirty="0" err="1" smtClean="0"/>
              <a:t>dys</a:t>
            </a:r>
            <a:endParaRPr lang="fr-FR" dirty="0" smtClean="0"/>
          </a:p>
          <a:p>
            <a:endParaRPr lang="fr-FR" dirty="0"/>
          </a:p>
          <a:p>
            <a:r>
              <a:rPr lang="fr-FR" i="1" dirty="0"/>
              <a:t>Pratique d</a:t>
            </a:r>
            <a:r>
              <a:rPr lang="fr-FR" i="1" dirty="0" smtClean="0"/>
              <a:t>’ enseignants </a:t>
            </a:r>
            <a:r>
              <a:rPr lang="fr-FR" i="1" dirty="0"/>
              <a:t>: </a:t>
            </a:r>
            <a:r>
              <a:rPr lang="fr-FR" i="1" dirty="0" smtClean="0"/>
              <a:t> </a:t>
            </a:r>
          </a:p>
          <a:p>
            <a:r>
              <a:rPr lang="fr-FR" i="1" dirty="0"/>
              <a:t>-</a:t>
            </a:r>
            <a:r>
              <a:rPr lang="fr-FR" i="1" dirty="0" smtClean="0"/>
              <a:t>presque </a:t>
            </a:r>
            <a:r>
              <a:rPr lang="fr-FR" i="1" dirty="0"/>
              <a:t>toujours, dans les leçons, nous signalons au surligneur ce qu'il faudra absolument savoir pour l'</a:t>
            </a:r>
            <a:r>
              <a:rPr lang="fr-FR" b="1" i="1" dirty="0"/>
              <a:t>évaluation</a:t>
            </a:r>
            <a:r>
              <a:rPr lang="fr-FR" i="1" dirty="0"/>
              <a:t> à venir. Le travail d'apprentissage en est facilité et l'effort peut être limité à ces parties de la leçon. </a:t>
            </a:r>
            <a:endParaRPr lang="fr-FR" i="1" dirty="0" smtClean="0"/>
          </a:p>
          <a:p>
            <a:endParaRPr lang="fr-FR" i="1" dirty="0"/>
          </a:p>
          <a:p>
            <a:r>
              <a:rPr lang="fr-FR" i="1" dirty="0" smtClean="0"/>
              <a:t>-En </a:t>
            </a:r>
            <a:r>
              <a:rPr lang="fr-FR" i="1" dirty="0"/>
              <a:t>d'anglais </a:t>
            </a:r>
            <a:r>
              <a:rPr lang="fr-FR" i="1" dirty="0" smtClean="0"/>
              <a:t>j’enregistre </a:t>
            </a:r>
            <a:r>
              <a:rPr lang="fr-FR" i="1" dirty="0"/>
              <a:t>le vocabulaire, les phrases à retenir...sur le lecteur MP3 de </a:t>
            </a:r>
            <a:r>
              <a:rPr lang="fr-FR" i="1" dirty="0" smtClean="0"/>
              <a:t>l’élève... </a:t>
            </a:r>
            <a:endParaRPr lang="fr-FR" i="1" dirty="0"/>
          </a:p>
          <a:p>
            <a:r>
              <a:rPr lang="fr-FR" i="1" dirty="0"/>
              <a:t>Les autres élèves de la classe profitent ensuite de ses enregistrements </a:t>
            </a:r>
            <a:r>
              <a:rPr lang="fr-FR" i="1" dirty="0" smtClean="0"/>
              <a:t>: cela permet d’entretenir leurs connaissances. De plus, c’est un </a:t>
            </a:r>
            <a:r>
              <a:rPr lang="fr-FR" i="1" dirty="0"/>
              <a:t>moyen de valoriser l'élève </a:t>
            </a:r>
            <a:r>
              <a:rPr lang="fr-FR" i="1" dirty="0" err="1"/>
              <a:t>dys</a:t>
            </a:r>
            <a:r>
              <a:rPr lang="fr-FR" i="1" dirty="0"/>
              <a:t> et de lui faire jouer un rôle dans la classe en lui faisant gérer la diffusion de l'enregistrement.</a:t>
            </a:r>
          </a:p>
          <a:p>
            <a:endParaRPr lang="fr-FR" dirty="0"/>
          </a:p>
        </p:txBody>
      </p:sp>
    </p:spTree>
    <p:extLst>
      <p:ext uri="{BB962C8B-B14F-4D97-AF65-F5344CB8AC3E}">
        <p14:creationId xmlns:p14="http://schemas.microsoft.com/office/powerpoint/2010/main" val="348816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75" t="24667" r="54375" b="29813"/>
          <a:stretch/>
        </p:blipFill>
        <p:spPr bwMode="auto">
          <a:xfrm>
            <a:off x="827584" y="692696"/>
            <a:ext cx="7056784" cy="551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59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0" t="17778" r="46780" b="22000"/>
          <a:stretch/>
        </p:blipFill>
        <p:spPr bwMode="auto">
          <a:xfrm>
            <a:off x="-1" y="28592"/>
            <a:ext cx="8971741" cy="64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444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843"/>
            <a:ext cx="8640960" cy="4801314"/>
          </a:xfrm>
          <a:prstGeom prst="rect">
            <a:avLst/>
          </a:prstGeom>
        </p:spPr>
        <p:txBody>
          <a:bodyPr wrap="square">
            <a:spAutoFit/>
          </a:bodyPr>
          <a:lstStyle/>
          <a:p>
            <a:r>
              <a:rPr lang="fr-FR" b="1" dirty="0"/>
              <a:t>Les aménagements </a:t>
            </a:r>
            <a:r>
              <a:rPr lang="fr-FR" b="1" dirty="0" smtClean="0"/>
              <a:t>scolaires par des orthophonistes</a:t>
            </a:r>
          </a:p>
          <a:p>
            <a:endParaRPr lang="fr-FR" dirty="0"/>
          </a:p>
          <a:p>
            <a:r>
              <a:rPr lang="fr-FR" dirty="0"/>
              <a:t>Ils doivent être personnalisés et impliquer un partenariat</a:t>
            </a:r>
            <a:r>
              <a:rPr lang="fr-FR" dirty="0" smtClean="0"/>
              <a:t>.</a:t>
            </a:r>
          </a:p>
          <a:p>
            <a:endParaRPr lang="fr-FR" dirty="0"/>
          </a:p>
          <a:p>
            <a:r>
              <a:rPr lang="fr-FR" dirty="0"/>
              <a:t>Il faut expliquer à l’ensemble de la classe leur mise en place</a:t>
            </a:r>
            <a:r>
              <a:rPr lang="fr-FR" dirty="0" smtClean="0"/>
              <a:t>.</a:t>
            </a:r>
          </a:p>
          <a:p>
            <a:endParaRPr lang="fr-FR" dirty="0"/>
          </a:p>
          <a:p>
            <a:r>
              <a:rPr lang="fr-FR" dirty="0"/>
              <a:t>Établir un climat de confiance dans le groupe</a:t>
            </a:r>
            <a:r>
              <a:rPr lang="fr-FR" dirty="0" smtClean="0"/>
              <a:t>.</a:t>
            </a:r>
          </a:p>
          <a:p>
            <a:endParaRPr lang="fr-FR" dirty="0"/>
          </a:p>
          <a:p>
            <a:r>
              <a:rPr lang="fr-FR" dirty="0"/>
              <a:t>Le but étant d'amener l'enfant à un niveau comparable aux autres en terme de charge cognitive (même intensité d'effort</a:t>
            </a:r>
            <a:r>
              <a:rPr lang="fr-FR" dirty="0" smtClean="0"/>
              <a:t>).</a:t>
            </a:r>
          </a:p>
          <a:p>
            <a:endParaRPr lang="fr-FR" dirty="0"/>
          </a:p>
          <a:p>
            <a:r>
              <a:rPr lang="fr-FR" dirty="0"/>
              <a:t>L'accès à la connaissance demande beaucoup plus de temps</a:t>
            </a:r>
            <a:r>
              <a:rPr lang="fr-FR" dirty="0" smtClean="0"/>
              <a:t>.</a:t>
            </a:r>
          </a:p>
          <a:p>
            <a:endParaRPr lang="fr-FR" dirty="0"/>
          </a:p>
          <a:p>
            <a:r>
              <a:rPr lang="fr-FR" dirty="0"/>
              <a:t>Pour les formes de restitution, il faudra veiller à privilégier l'oral par rapport à l'écrit, le fond par rapport à la forme... </a:t>
            </a:r>
            <a:endParaRPr lang="fr-FR" dirty="0" smtClean="0"/>
          </a:p>
          <a:p>
            <a:endParaRPr lang="fr-FR" dirty="0"/>
          </a:p>
          <a:p>
            <a:r>
              <a:rPr lang="fr-FR" dirty="0" smtClean="0"/>
              <a:t>Surtout  : valoriser </a:t>
            </a:r>
            <a:r>
              <a:rPr lang="fr-FR" dirty="0"/>
              <a:t>autant que possible l' enfant</a:t>
            </a:r>
          </a:p>
        </p:txBody>
      </p:sp>
    </p:spTree>
    <p:extLst>
      <p:ext uri="{BB962C8B-B14F-4D97-AF65-F5344CB8AC3E}">
        <p14:creationId xmlns:p14="http://schemas.microsoft.com/office/powerpoint/2010/main" val="2251020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764704"/>
            <a:ext cx="8712968" cy="4247317"/>
          </a:xfrm>
          <a:prstGeom prst="rect">
            <a:avLst/>
          </a:prstGeom>
        </p:spPr>
        <p:txBody>
          <a:bodyPr wrap="square">
            <a:spAutoFit/>
          </a:bodyPr>
          <a:lstStyle/>
          <a:p>
            <a:r>
              <a:rPr lang="fr-FR" b="1" dirty="0" smtClean="0"/>
              <a:t>Exemples </a:t>
            </a:r>
            <a:r>
              <a:rPr lang="fr-FR" b="1" dirty="0"/>
              <a:t>:</a:t>
            </a:r>
            <a:endParaRPr lang="fr-FR" dirty="0"/>
          </a:p>
          <a:p>
            <a:r>
              <a:rPr lang="fr-FR" dirty="0"/>
              <a:t>- faciliter l'accès aux documents en employant un interlignage suffisant et une police de caractère </a:t>
            </a:r>
            <a:r>
              <a:rPr lang="fr-FR" dirty="0" err="1"/>
              <a:t>Verdana</a:t>
            </a:r>
            <a:r>
              <a:rPr lang="fr-FR" dirty="0"/>
              <a:t> par exemple car très lisible.</a:t>
            </a:r>
          </a:p>
          <a:p>
            <a:r>
              <a:rPr lang="fr-FR" dirty="0"/>
              <a:t>- aider l’élève à s’organiser.</a:t>
            </a:r>
          </a:p>
          <a:p>
            <a:r>
              <a:rPr lang="fr-FR" dirty="0"/>
              <a:t>- Envisager l'aide d'un correcteur orthographique ou donner la possibilité à l'enfant de dicter à une tierce personne ce qu'il souhaiterait écrire pour se consacrer à la réflexion.</a:t>
            </a:r>
          </a:p>
          <a:p>
            <a:r>
              <a:rPr lang="fr-FR" dirty="0" smtClean="0"/>
              <a:t>- </a:t>
            </a:r>
            <a:r>
              <a:rPr lang="fr-FR" dirty="0"/>
              <a:t>Pour évaluer les capacités de lecture, ne jamais faire lire l'enfant à haute voix devant la classe.</a:t>
            </a:r>
          </a:p>
          <a:p>
            <a:r>
              <a:rPr lang="fr-FR" dirty="0"/>
              <a:t>- Ne pas pénaliser pour l'orthographe en dehors de la dictée.</a:t>
            </a:r>
          </a:p>
          <a:p>
            <a:r>
              <a:rPr lang="fr-FR" dirty="0"/>
              <a:t>-Compter le nombre de fautes plutôt que de retirer un point par faute, pour évaluer et encourager les progrès.</a:t>
            </a:r>
          </a:p>
          <a:p>
            <a:r>
              <a:rPr lang="fr-FR" dirty="0"/>
              <a:t>- Pour une dictée, faire un rapport entre le nombre d'erreurs et le nombre de mots écrits: l'enfant voit ses progrès.</a:t>
            </a:r>
          </a:p>
          <a:p>
            <a:r>
              <a:rPr lang="fr-FR" dirty="0"/>
              <a:t>- Prendre en compte les </a:t>
            </a:r>
            <a:r>
              <a:rPr lang="fr-FR" dirty="0" err="1"/>
              <a:t>auto-corrections</a:t>
            </a:r>
            <a:r>
              <a:rPr lang="fr-FR" dirty="0"/>
              <a:t> dans la notation.</a:t>
            </a:r>
          </a:p>
          <a:p>
            <a:r>
              <a:rPr lang="fr-FR" dirty="0"/>
              <a:t>- Encourager l'orthographe phonétique (retirer ½ point au lieu de 1)</a:t>
            </a:r>
            <a:endParaRPr lang="fr-FR" b="0" i="0" u="none" strike="noStrike" dirty="0">
              <a:effectLst/>
            </a:endParaRPr>
          </a:p>
        </p:txBody>
      </p:sp>
    </p:spTree>
    <p:extLst>
      <p:ext uri="{BB962C8B-B14F-4D97-AF65-F5344CB8AC3E}">
        <p14:creationId xmlns:p14="http://schemas.microsoft.com/office/powerpoint/2010/main" val="430354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5563" y="674694"/>
            <a:ext cx="8064896" cy="3816429"/>
          </a:xfrm>
          <a:prstGeom prst="rect">
            <a:avLst/>
          </a:prstGeom>
          <a:noFill/>
        </p:spPr>
        <p:txBody>
          <a:bodyPr wrap="square" rtlCol="0">
            <a:spAutoFit/>
          </a:bodyPr>
          <a:lstStyle/>
          <a:p>
            <a:pPr algn="ctr"/>
            <a:r>
              <a:rPr lang="fr-FR" sz="3200" dirty="0" smtClean="0">
                <a:latin typeface="Arial" pitchFamily="34" charset="0"/>
                <a:cs typeface="Arial" pitchFamily="34" charset="0"/>
              </a:rPr>
              <a:t>Aménagements : </a:t>
            </a:r>
          </a:p>
          <a:p>
            <a:pPr algn="ctr"/>
            <a:r>
              <a:rPr lang="fr-FR" sz="3200" dirty="0" smtClean="0">
                <a:latin typeface="Arial" pitchFamily="34" charset="0"/>
                <a:cs typeface="Arial" pitchFamily="34" charset="0"/>
              </a:rPr>
              <a:t>Quelques exemples</a:t>
            </a:r>
          </a:p>
          <a:p>
            <a:pPr algn="ctr"/>
            <a:endParaRPr lang="fr-FR" sz="3200" dirty="0" smtClean="0">
              <a:latin typeface="Arial" pitchFamily="34" charset="0"/>
              <a:cs typeface="Arial" pitchFamily="34" charset="0"/>
            </a:endParaRPr>
          </a:p>
          <a:p>
            <a:pPr algn="ctr"/>
            <a:r>
              <a:rPr lang="fr-FR" sz="3200" b="1" dirty="0" smtClean="0">
                <a:solidFill>
                  <a:srgbClr val="FF0000"/>
                </a:solidFill>
                <a:latin typeface="Arial" pitchFamily="34" charset="0"/>
                <a:cs typeface="Arial" pitchFamily="34" charset="0"/>
              </a:rPr>
              <a:t>Français</a:t>
            </a:r>
          </a:p>
          <a:p>
            <a:r>
              <a:rPr lang="fr-FR" sz="3200" dirty="0" smtClean="0">
                <a:latin typeface="Arial" pitchFamily="34" charset="0"/>
                <a:cs typeface="Arial" pitchFamily="34" charset="0"/>
              </a:rPr>
              <a:t>Dictée à trous : </a:t>
            </a:r>
          </a:p>
          <a:p>
            <a:r>
              <a:rPr lang="fr-FR" sz="3200" dirty="0" smtClean="0">
                <a:solidFill>
                  <a:srgbClr val="0070C0"/>
                </a:solidFill>
                <a:latin typeface="Arial" pitchFamily="34" charset="0"/>
                <a:cs typeface="Arial" pitchFamily="34" charset="0"/>
              </a:rPr>
              <a:t>évaluation ciblée de certaines règles</a:t>
            </a:r>
          </a:p>
          <a:p>
            <a:endParaRPr lang="fr-FR" sz="3200" dirty="0">
              <a:latin typeface="Arial" pitchFamily="34" charset="0"/>
              <a:cs typeface="Arial" pitchFamily="34" charset="0"/>
            </a:endParaRPr>
          </a:p>
          <a:p>
            <a:endParaRPr lang="fr-FR" dirty="0"/>
          </a:p>
        </p:txBody>
      </p:sp>
    </p:spTree>
    <p:extLst>
      <p:ext uri="{BB962C8B-B14F-4D97-AF65-F5344CB8AC3E}">
        <p14:creationId xmlns:p14="http://schemas.microsoft.com/office/powerpoint/2010/main" val="207181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ndrine\Documents\Scanned Documents\Documents\dys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190" b="11812"/>
          <a:stretch/>
        </p:blipFill>
        <p:spPr bwMode="auto">
          <a:xfrm>
            <a:off x="116631" y="278988"/>
            <a:ext cx="6822909" cy="861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55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5904656" cy="4832092"/>
          </a:xfrm>
          <a:prstGeom prst="rect">
            <a:avLst/>
          </a:prstGeom>
        </p:spPr>
        <p:txBody>
          <a:bodyPr wrap="square">
            <a:spAutoFit/>
          </a:bodyPr>
          <a:lstStyle/>
          <a:p>
            <a:r>
              <a:rPr lang="fr-FR" sz="2800" dirty="0">
                <a:latin typeface="Arial" pitchFamily="34" charset="0"/>
                <a:cs typeface="Arial" pitchFamily="34" charset="0"/>
              </a:rPr>
              <a:t>Questions de texte :  </a:t>
            </a:r>
            <a:endParaRPr lang="fr-FR" sz="2800" dirty="0" smtClean="0">
              <a:latin typeface="Arial" pitchFamily="34" charset="0"/>
              <a:cs typeface="Arial" pitchFamily="34" charset="0"/>
            </a:endParaRPr>
          </a:p>
          <a:p>
            <a:endParaRPr lang="fr-FR" sz="2800" dirty="0">
              <a:latin typeface="Arial" pitchFamily="34" charset="0"/>
              <a:cs typeface="Arial" pitchFamily="34" charset="0"/>
            </a:endParaRPr>
          </a:p>
          <a:p>
            <a:r>
              <a:rPr lang="fr-FR" sz="2800" dirty="0">
                <a:solidFill>
                  <a:srgbClr val="0070C0"/>
                </a:solidFill>
                <a:latin typeface="Arial" pitchFamily="34" charset="0"/>
                <a:cs typeface="Arial" pitchFamily="34" charset="0"/>
              </a:rPr>
              <a:t>Seules, les idées comptent, l’orthographe ne rentre pas dans le barème</a:t>
            </a:r>
            <a:r>
              <a:rPr lang="fr-FR" sz="2800" dirty="0" smtClean="0">
                <a:solidFill>
                  <a:srgbClr val="0070C0"/>
                </a:solidFill>
                <a:latin typeface="Arial" pitchFamily="34" charset="0"/>
                <a:cs typeface="Arial" pitchFamily="34" charset="0"/>
              </a:rPr>
              <a:t>…</a:t>
            </a:r>
          </a:p>
          <a:p>
            <a:endParaRPr lang="fr-FR" sz="2800" dirty="0">
              <a:solidFill>
                <a:srgbClr val="0070C0"/>
              </a:solidFill>
              <a:latin typeface="Arial" pitchFamily="34" charset="0"/>
              <a:cs typeface="Arial" pitchFamily="34" charset="0"/>
            </a:endParaRPr>
          </a:p>
          <a:p>
            <a:r>
              <a:rPr lang="fr-FR" sz="2800" dirty="0" smtClean="0">
                <a:solidFill>
                  <a:schemeClr val="tx1">
                    <a:lumMod val="95000"/>
                    <a:lumOff val="5000"/>
                  </a:schemeClr>
                </a:solidFill>
                <a:latin typeface="Arial" pitchFamily="34" charset="0"/>
                <a:cs typeface="Arial" pitchFamily="34" charset="0"/>
              </a:rPr>
              <a:t>Rédactions : </a:t>
            </a:r>
          </a:p>
          <a:p>
            <a:endParaRPr lang="fr-FR" sz="2800" dirty="0">
              <a:solidFill>
                <a:schemeClr val="tx1">
                  <a:lumMod val="95000"/>
                  <a:lumOff val="5000"/>
                </a:schemeClr>
              </a:solidFill>
              <a:latin typeface="Arial" pitchFamily="34" charset="0"/>
              <a:cs typeface="Arial" pitchFamily="34" charset="0"/>
            </a:endParaRPr>
          </a:p>
          <a:p>
            <a:r>
              <a:rPr lang="fr-FR" sz="2800" b="1" dirty="0">
                <a:solidFill>
                  <a:srgbClr val="0070C0"/>
                </a:solidFill>
              </a:rPr>
              <a:t>- Mettre à disposition des mots sur le thème de la rédaction pour soulager le coût cognitif relatif à l'orthographe</a:t>
            </a:r>
            <a:r>
              <a:rPr lang="fr-FR" sz="2800" b="1" dirty="0" smtClean="0">
                <a:solidFill>
                  <a:srgbClr val="0070C0"/>
                </a:solidFill>
              </a:rPr>
              <a:t>.</a:t>
            </a:r>
            <a:endParaRPr lang="fr-F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70558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27" t="25072" r="36127" b="20797"/>
          <a:stretch/>
        </p:blipFill>
        <p:spPr bwMode="auto">
          <a:xfrm>
            <a:off x="755576" y="620688"/>
            <a:ext cx="7272808" cy="506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154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35" t="23893" r="48000" b="20000"/>
          <a:stretch/>
        </p:blipFill>
        <p:spPr bwMode="auto">
          <a:xfrm>
            <a:off x="512063" y="404664"/>
            <a:ext cx="816945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611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8680" y="971600"/>
            <a:ext cx="5544616" cy="4801314"/>
          </a:xfrm>
          <a:prstGeom prst="rect">
            <a:avLst/>
          </a:prstGeom>
          <a:noFill/>
        </p:spPr>
        <p:txBody>
          <a:bodyPr wrap="square" rtlCol="0">
            <a:spAutoFit/>
          </a:bodyPr>
          <a:lstStyle/>
          <a:p>
            <a:pPr algn="ctr"/>
            <a:r>
              <a:rPr lang="fr-FR" sz="3200" b="1" dirty="0" smtClean="0">
                <a:solidFill>
                  <a:srgbClr val="FF0000"/>
                </a:solidFill>
                <a:latin typeface="Arial" pitchFamily="34" charset="0"/>
                <a:cs typeface="Arial" pitchFamily="34" charset="0"/>
              </a:rPr>
              <a:t>Mathématiques</a:t>
            </a:r>
          </a:p>
          <a:p>
            <a:endParaRPr lang="fr-FR" sz="3200" dirty="0" smtClean="0">
              <a:latin typeface="Arial" pitchFamily="34" charset="0"/>
              <a:cs typeface="Arial" pitchFamily="34" charset="0"/>
            </a:endParaRPr>
          </a:p>
          <a:p>
            <a:r>
              <a:rPr lang="fr-FR" sz="3200" dirty="0" smtClean="0">
                <a:latin typeface="Arial" pitchFamily="34" charset="0"/>
                <a:cs typeface="Arial" pitchFamily="34" charset="0"/>
              </a:rPr>
              <a:t>Questions bien espacées avec des espaces pour les réponses sur un format A3 : </a:t>
            </a:r>
          </a:p>
          <a:p>
            <a:endParaRPr lang="fr-FR" sz="3200" dirty="0" smtClean="0">
              <a:latin typeface="Arial" pitchFamily="34" charset="0"/>
              <a:cs typeface="Arial" pitchFamily="34" charset="0"/>
            </a:endParaRPr>
          </a:p>
          <a:p>
            <a:r>
              <a:rPr lang="fr-FR" sz="3200" dirty="0" smtClean="0">
                <a:solidFill>
                  <a:srgbClr val="0070C0"/>
                </a:solidFill>
                <a:latin typeface="Arial" pitchFamily="34" charset="0"/>
                <a:cs typeface="Arial" pitchFamily="34" charset="0"/>
              </a:rPr>
              <a:t>Moins d’oublis, des consignes claires et bien identifiées…</a:t>
            </a:r>
          </a:p>
          <a:p>
            <a:endParaRPr lang="fr-FR" dirty="0" smtClean="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759950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ndrine\Documents\Scanned Documents\Documents\dys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130"/>
          <a:stretch/>
        </p:blipFill>
        <p:spPr bwMode="auto">
          <a:xfrm>
            <a:off x="1043608" y="188640"/>
            <a:ext cx="6858000" cy="601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00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76046" y="253096"/>
            <a:ext cx="6508322" cy="2862322"/>
          </a:xfrm>
          <a:prstGeom prst="rect">
            <a:avLst/>
          </a:prstGeom>
          <a:noFill/>
        </p:spPr>
        <p:txBody>
          <a:bodyPr wrap="square" rtlCol="0">
            <a:spAutoFit/>
          </a:bodyPr>
          <a:lstStyle/>
          <a:p>
            <a:r>
              <a:rPr lang="fr-FR" sz="4000" dirty="0" smtClean="0">
                <a:latin typeface="Verdana" pitchFamily="34" charset="0"/>
                <a:ea typeface="Verdana" pitchFamily="34" charset="0"/>
                <a:cs typeface="Verdana" pitchFamily="34" charset="0"/>
              </a:rPr>
              <a:t>La travail à la maison</a:t>
            </a:r>
          </a:p>
          <a:p>
            <a:endParaRPr lang="fr-FR" sz="4000" dirty="0" smtClean="0">
              <a:latin typeface="Verdana" pitchFamily="34" charset="0"/>
              <a:ea typeface="Verdana" pitchFamily="34" charset="0"/>
              <a:cs typeface="Verdana" pitchFamily="34" charset="0"/>
            </a:endParaRPr>
          </a:p>
          <a:p>
            <a:pPr marL="457200" indent="-457200">
              <a:buAutoNum type="arabicPeriod"/>
            </a:pPr>
            <a:r>
              <a:rPr lang="fr-FR" sz="2000" dirty="0" smtClean="0">
                <a:latin typeface="Verdana" pitchFamily="34" charset="0"/>
                <a:ea typeface="Verdana" pitchFamily="34" charset="0"/>
                <a:cs typeface="Verdana" pitchFamily="34" charset="0"/>
              </a:rPr>
              <a:t>Témoignage</a:t>
            </a:r>
          </a:p>
          <a:p>
            <a:pPr marL="457200" indent="-457200">
              <a:buAutoNum type="arabicPeriod"/>
            </a:pPr>
            <a:endParaRPr lang="fr-FR" sz="2000" dirty="0" smtClean="0">
              <a:latin typeface="Verdana" pitchFamily="34" charset="0"/>
              <a:ea typeface="Verdana" pitchFamily="34" charset="0"/>
              <a:cs typeface="Verdana" pitchFamily="34" charset="0"/>
            </a:endParaRPr>
          </a:p>
          <a:p>
            <a:pPr marL="457200" indent="-457200">
              <a:buAutoNum type="arabicPeriod"/>
            </a:pPr>
            <a:r>
              <a:rPr lang="fr-FR" sz="2000" dirty="0" smtClean="0">
                <a:latin typeface="Verdana" pitchFamily="34" charset="0"/>
                <a:ea typeface="Verdana" pitchFamily="34" charset="0"/>
                <a:cs typeface="Verdana" pitchFamily="34" charset="0"/>
              </a:rPr>
              <a:t>Exemples concrets</a:t>
            </a:r>
          </a:p>
          <a:p>
            <a:pPr marL="457200" indent="-457200">
              <a:buAutoNum type="arabicPeriod"/>
            </a:pPr>
            <a:endParaRPr lang="fr-FR" sz="2000" dirty="0" smtClean="0">
              <a:latin typeface="Verdana" pitchFamily="34" charset="0"/>
              <a:ea typeface="Verdana" pitchFamily="34" charset="0"/>
              <a:cs typeface="Verdana" pitchFamily="34" charset="0"/>
            </a:endParaRPr>
          </a:p>
          <a:p>
            <a:endParaRPr lang="fr-FR" sz="2000" dirty="0">
              <a:latin typeface="Verdana" pitchFamily="34" charset="0"/>
              <a:ea typeface="Verdana" pitchFamily="34" charset="0"/>
              <a:cs typeface="Verdana" pitchFamily="34" charset="0"/>
            </a:endParaRPr>
          </a:p>
        </p:txBody>
      </p:sp>
      <p:sp>
        <p:nvSpPr>
          <p:cNvPr id="2" name="Rectangle 1"/>
          <p:cNvSpPr/>
          <p:nvPr/>
        </p:nvSpPr>
        <p:spPr>
          <a:xfrm>
            <a:off x="427549" y="253096"/>
            <a:ext cx="676787" cy="923330"/>
          </a:xfrm>
          <a:prstGeom prst="rect">
            <a:avLst/>
          </a:prstGeom>
          <a:noFill/>
        </p:spPr>
        <p:txBody>
          <a:bodyPr wrap="none" lIns="91440" tIns="45720" rIns="91440" bIns="45720">
            <a:spAutoFit/>
          </a:bodyPr>
          <a:lstStyle/>
          <a:p>
            <a:pPr algn="ctr"/>
            <a:r>
              <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itchFamily="34" charset="0"/>
                <a:ea typeface="Verdana" pitchFamily="34" charset="0"/>
                <a:cs typeface="Verdana" pitchFamily="34" charset="0"/>
              </a:rPr>
              <a:t>4</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27133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04664"/>
            <a:ext cx="7560840" cy="6247864"/>
          </a:xfrm>
          <a:prstGeom prst="rect">
            <a:avLst/>
          </a:prstGeom>
          <a:noFill/>
        </p:spPr>
        <p:txBody>
          <a:bodyPr wrap="square" rtlCol="0">
            <a:spAutoFit/>
          </a:bodyPr>
          <a:lstStyle/>
          <a:p>
            <a:r>
              <a:rPr lang="fr-FR" sz="2000" b="1" dirty="0" smtClean="0">
                <a:solidFill>
                  <a:srgbClr val="0070C0"/>
                </a:solidFill>
                <a:latin typeface="Verdana" pitchFamily="34" charset="0"/>
                <a:ea typeface="Verdana" pitchFamily="34" charset="0"/>
                <a:cs typeface="Verdana" pitchFamily="34" charset="0"/>
              </a:rPr>
              <a:t>TÉMOIGNAGE  </a:t>
            </a:r>
            <a:r>
              <a:rPr lang="fr-FR" sz="2000" b="1" dirty="0">
                <a:solidFill>
                  <a:srgbClr val="0070C0"/>
                </a:solidFill>
                <a:latin typeface="Verdana" pitchFamily="34" charset="0"/>
                <a:ea typeface="Verdana" pitchFamily="34" charset="0"/>
                <a:cs typeface="Verdana" pitchFamily="34" charset="0"/>
              </a:rPr>
              <a:t>: LA GALÈRE DU QUOTIDIEN DE L'ÉCOLE AU LYCÉE</a:t>
            </a:r>
            <a:endParaRPr lang="fr-FR" sz="2000" dirty="0">
              <a:solidFill>
                <a:srgbClr val="0070C0"/>
              </a:solidFill>
              <a:latin typeface="Verdana" pitchFamily="34" charset="0"/>
              <a:ea typeface="Verdana" pitchFamily="34" charset="0"/>
              <a:cs typeface="Verdana" pitchFamily="34" charset="0"/>
            </a:endParaRPr>
          </a:p>
          <a:p>
            <a:r>
              <a:rPr lang="fr-FR" sz="2000" b="1" dirty="0">
                <a:latin typeface="Verdana" pitchFamily="34" charset="0"/>
                <a:ea typeface="Verdana" pitchFamily="34" charset="0"/>
                <a:cs typeface="Verdana" pitchFamily="34" charset="0"/>
              </a:rPr>
              <a:t> </a:t>
            </a:r>
            <a:endParaRPr lang="fr-FR" sz="2000" dirty="0">
              <a:latin typeface="Verdana" pitchFamily="34" charset="0"/>
              <a:ea typeface="Verdana" pitchFamily="34" charset="0"/>
              <a:cs typeface="Verdana" pitchFamily="34" charset="0"/>
            </a:endParaRPr>
          </a:p>
          <a:p>
            <a:r>
              <a:rPr lang="fr-FR" sz="2000" dirty="0">
                <a:latin typeface="Verdana" pitchFamily="34" charset="0"/>
                <a:ea typeface="Verdana" pitchFamily="34" charset="0"/>
                <a:cs typeface="Verdana" pitchFamily="34" charset="0"/>
              </a:rPr>
              <a:t>La partie la plus prenante du quotidien d'un enfant dyslexique reste les leçons, la deuxième journée qui commence quand il rentre de l'école. </a:t>
            </a:r>
            <a:endParaRPr lang="fr-FR" sz="2000" dirty="0" smtClean="0">
              <a:latin typeface="Verdana" pitchFamily="34" charset="0"/>
              <a:ea typeface="Verdana" pitchFamily="34" charset="0"/>
              <a:cs typeface="Verdana" pitchFamily="34" charset="0"/>
            </a:endParaRPr>
          </a:p>
          <a:p>
            <a:endParaRPr lang="fr-FR" sz="2000" dirty="0">
              <a:latin typeface="Verdana" pitchFamily="34" charset="0"/>
              <a:ea typeface="Verdana" pitchFamily="34" charset="0"/>
              <a:cs typeface="Verdana" pitchFamily="34" charset="0"/>
            </a:endParaRPr>
          </a:p>
          <a:p>
            <a:r>
              <a:rPr lang="fr-FR" sz="2000" dirty="0">
                <a:latin typeface="Verdana" pitchFamily="34" charset="0"/>
                <a:ea typeface="Verdana" pitchFamily="34" charset="0"/>
                <a:cs typeface="Verdana" pitchFamily="34" charset="0"/>
              </a:rPr>
              <a:t>On commence par les « pré-leçons» ou les leçons des parents même si tout ce qui est réalisé ne l'est pas dans la volonté de « faire à la place» ou de « mâcher le travail» mais dans l'unique but de gagner du temps. En effet, mon souci est de </a:t>
            </a:r>
            <a:r>
              <a:rPr lang="fr-FR" sz="2000" b="1" dirty="0">
                <a:latin typeface="Verdana" pitchFamily="34" charset="0"/>
                <a:ea typeface="Verdana" pitchFamily="34" charset="0"/>
                <a:cs typeface="Verdana" pitchFamily="34" charset="0"/>
              </a:rPr>
              <a:t>rentabiliser</a:t>
            </a:r>
            <a:r>
              <a:rPr lang="fr-FR" sz="2000" dirty="0">
                <a:latin typeface="Verdana" pitchFamily="34" charset="0"/>
                <a:ea typeface="Verdana" pitchFamily="34" charset="0"/>
                <a:cs typeface="Verdana" pitchFamily="34" charset="0"/>
              </a:rPr>
              <a:t> au maximum le peu d'énergie qui lui reste pour faire le maximum de choses</a:t>
            </a:r>
            <a:r>
              <a:rPr lang="fr-FR" sz="2000" dirty="0" smtClean="0">
                <a:latin typeface="Verdana" pitchFamily="34" charset="0"/>
                <a:ea typeface="Verdana" pitchFamily="34" charset="0"/>
                <a:cs typeface="Verdana" pitchFamily="34" charset="0"/>
              </a:rPr>
              <a:t>.</a:t>
            </a:r>
          </a:p>
          <a:p>
            <a:endParaRPr lang="fr-FR" sz="2000" dirty="0">
              <a:latin typeface="Verdana" pitchFamily="34" charset="0"/>
              <a:ea typeface="Verdana" pitchFamily="34" charset="0"/>
              <a:cs typeface="Verdana" pitchFamily="34" charset="0"/>
            </a:endParaRPr>
          </a:p>
          <a:p>
            <a:r>
              <a:rPr lang="fr-FR" sz="2400" dirty="0">
                <a:latin typeface="Verdana" pitchFamily="34" charset="0"/>
                <a:ea typeface="Verdana" pitchFamily="34" charset="0"/>
                <a:cs typeface="Verdana" pitchFamily="34" charset="0"/>
              </a:rPr>
              <a:t>En quoi consiste alors cette première partie de leçons? </a:t>
            </a:r>
          </a:p>
          <a:p>
            <a:r>
              <a:rPr lang="fr-FR" sz="2400" dirty="0">
                <a:latin typeface="Verdana" pitchFamily="34" charset="0"/>
                <a:ea typeface="Verdana" pitchFamily="34" charset="0"/>
                <a:cs typeface="Verdana" pitchFamily="34" charset="0"/>
              </a:rPr>
              <a:t>D'abord on se saisit de l'</a:t>
            </a:r>
            <a:r>
              <a:rPr lang="fr-FR" sz="2400" b="1" dirty="0">
                <a:latin typeface="Verdana" pitchFamily="34" charset="0"/>
                <a:ea typeface="Verdana" pitchFamily="34" charset="0"/>
                <a:cs typeface="Verdana" pitchFamily="34" charset="0"/>
              </a:rPr>
              <a:t>agenda</a:t>
            </a:r>
            <a:r>
              <a:rPr lang="fr-FR" sz="2400" dirty="0">
                <a:latin typeface="Verdana" pitchFamily="34" charset="0"/>
                <a:ea typeface="Verdana" pitchFamily="34" charset="0"/>
                <a:cs typeface="Verdana" pitchFamily="34" charset="0"/>
              </a:rPr>
              <a:t> - parfois même </a:t>
            </a:r>
            <a:r>
              <a:rPr lang="fr-FR" sz="2400" b="1" dirty="0">
                <a:latin typeface="Verdana" pitchFamily="34" charset="0"/>
                <a:ea typeface="Verdana" pitchFamily="34" charset="0"/>
                <a:cs typeface="Verdana" pitchFamily="34" charset="0"/>
              </a:rPr>
              <a:t>avant de dire bonjour</a:t>
            </a:r>
            <a:r>
              <a:rPr lang="fr-FR" sz="2400" dirty="0">
                <a:latin typeface="Verdana" pitchFamily="34" charset="0"/>
                <a:ea typeface="Verdana" pitchFamily="34" charset="0"/>
                <a:cs typeface="Verdana" pitchFamily="34" charset="0"/>
              </a:rPr>
              <a:t> à notre enfant - afin de voir le programme des réjouissances </a:t>
            </a:r>
            <a:r>
              <a:rPr lang="fr-FR" sz="2400" dirty="0" smtClean="0">
                <a:latin typeface="Verdana" pitchFamily="34" charset="0"/>
                <a:ea typeface="Verdana" pitchFamily="34" charset="0"/>
                <a:cs typeface="Verdana" pitchFamily="34" charset="0"/>
              </a:rPr>
              <a:t>...</a:t>
            </a:r>
            <a:endParaRPr lang="fr-FR" sz="2400" b="1" dirty="0">
              <a:solidFill>
                <a:srgbClr val="0070C0"/>
              </a:solidFill>
            </a:endParaRPr>
          </a:p>
        </p:txBody>
      </p:sp>
    </p:spTree>
    <p:extLst>
      <p:ext uri="{BB962C8B-B14F-4D97-AF65-F5344CB8AC3E}">
        <p14:creationId xmlns:p14="http://schemas.microsoft.com/office/powerpoint/2010/main" val="3947491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32656"/>
            <a:ext cx="8280920" cy="5632311"/>
          </a:xfrm>
          <a:prstGeom prst="rect">
            <a:avLst/>
          </a:prstGeom>
        </p:spPr>
        <p:txBody>
          <a:bodyPr wrap="square">
            <a:spAutoFit/>
          </a:bodyPr>
          <a:lstStyle/>
          <a:p>
            <a:endParaRPr lang="fr-FR" sz="2000" dirty="0">
              <a:latin typeface="Verdana" pitchFamily="34" charset="0"/>
              <a:ea typeface="Verdana" pitchFamily="34" charset="0"/>
              <a:cs typeface="Verdana" pitchFamily="34" charset="0"/>
            </a:endParaRPr>
          </a:p>
          <a:p>
            <a:endParaRPr lang="fr-FR" sz="2000" dirty="0" smtClean="0">
              <a:latin typeface="Verdana" pitchFamily="34" charset="0"/>
              <a:ea typeface="Verdana" pitchFamily="34" charset="0"/>
              <a:cs typeface="Verdana" pitchFamily="34" charset="0"/>
            </a:endParaRPr>
          </a:p>
          <a:p>
            <a:r>
              <a:rPr lang="fr-FR" sz="2000" dirty="0" smtClean="0">
                <a:latin typeface="Verdana" pitchFamily="34" charset="0"/>
                <a:ea typeface="Verdana" pitchFamily="34" charset="0"/>
                <a:cs typeface="Verdana" pitchFamily="34" charset="0"/>
              </a:rPr>
              <a:t>On </a:t>
            </a:r>
            <a:r>
              <a:rPr lang="fr-FR" sz="2000" dirty="0">
                <a:latin typeface="Verdana" pitchFamily="34" charset="0"/>
                <a:ea typeface="Verdana" pitchFamily="34" charset="0"/>
                <a:cs typeface="Verdana" pitchFamily="34" charset="0"/>
              </a:rPr>
              <a:t>fait le tri: parfois on fait un classement </a:t>
            </a:r>
            <a:r>
              <a:rPr lang="fr-FR" sz="2000" dirty="0" smtClean="0">
                <a:latin typeface="Verdana" pitchFamily="34" charset="0"/>
                <a:ea typeface="Verdana" pitchFamily="34" charset="0"/>
                <a:cs typeface="Verdana" pitchFamily="34" charset="0"/>
              </a:rPr>
              <a:t>du </a:t>
            </a:r>
            <a:r>
              <a:rPr lang="fr-FR" sz="2000" dirty="0">
                <a:latin typeface="Verdana" pitchFamily="34" charset="0"/>
                <a:ea typeface="Verdana" pitchFamily="34" charset="0"/>
                <a:cs typeface="Verdana" pitchFamily="34" charset="0"/>
              </a:rPr>
              <a:t>possible et de l'impossible, sachant que tout ne pourra être fait ce soir. Dans </a:t>
            </a:r>
            <a:r>
              <a:rPr lang="fr-FR" sz="2000" dirty="0" smtClean="0">
                <a:latin typeface="Verdana" pitchFamily="34" charset="0"/>
                <a:ea typeface="Verdana" pitchFamily="34" charset="0"/>
                <a:cs typeface="Verdana" pitchFamily="34" charset="0"/>
              </a:rPr>
              <a:t>ce </a:t>
            </a:r>
            <a:r>
              <a:rPr lang="fr-FR" sz="2000" dirty="0">
                <a:latin typeface="Verdana" pitchFamily="34" charset="0"/>
                <a:ea typeface="Verdana" pitchFamily="34" charset="0"/>
                <a:cs typeface="Verdana" pitchFamily="34" charset="0"/>
              </a:rPr>
              <a:t>cas, on met l'accent sur les matières où il y a risque d'interrogation et on </a:t>
            </a:r>
            <a:r>
              <a:rPr lang="fr-FR" sz="2000" dirty="0" smtClean="0">
                <a:latin typeface="Verdana" pitchFamily="34" charset="0"/>
                <a:ea typeface="Verdana" pitchFamily="34" charset="0"/>
                <a:cs typeface="Verdana" pitchFamily="34" charset="0"/>
              </a:rPr>
              <a:t>survole </a:t>
            </a:r>
            <a:r>
              <a:rPr lang="fr-FR" sz="2000" dirty="0">
                <a:latin typeface="Verdana" pitchFamily="34" charset="0"/>
                <a:ea typeface="Verdana" pitchFamily="34" charset="0"/>
                <a:cs typeface="Verdana" pitchFamily="34" charset="0"/>
              </a:rPr>
              <a:t>les autres pour « avoir bonne conscience ». Je suis la première en tant que </a:t>
            </a:r>
            <a:r>
              <a:rPr lang="fr-FR" sz="2000" dirty="0" smtClean="0">
                <a:latin typeface="Verdana" pitchFamily="34" charset="0"/>
                <a:ea typeface="Verdana" pitchFamily="34" charset="0"/>
                <a:cs typeface="Verdana" pitchFamily="34" charset="0"/>
              </a:rPr>
              <a:t>professeur </a:t>
            </a:r>
            <a:r>
              <a:rPr lang="fr-FR" sz="2000" dirty="0">
                <a:latin typeface="Verdana" pitchFamily="34" charset="0"/>
                <a:ea typeface="Verdana" pitchFamily="34" charset="0"/>
                <a:cs typeface="Verdana" pitchFamily="34" charset="0"/>
              </a:rPr>
              <a:t>à déplorer ce genre de pratique mais il arrive qu'on n'ait pas le choix</a:t>
            </a:r>
            <a:r>
              <a:rPr lang="fr-FR" sz="2000" dirty="0" smtClean="0">
                <a:latin typeface="Verdana" pitchFamily="34" charset="0"/>
                <a:ea typeface="Verdana" pitchFamily="34" charset="0"/>
                <a:cs typeface="Verdana" pitchFamily="34" charset="0"/>
              </a:rPr>
              <a:t>.</a:t>
            </a:r>
          </a:p>
          <a:p>
            <a:endParaRPr lang="fr-FR" sz="2000" dirty="0">
              <a:latin typeface="Verdana" pitchFamily="34" charset="0"/>
              <a:ea typeface="Verdana" pitchFamily="34" charset="0"/>
              <a:cs typeface="Verdana" pitchFamily="34" charset="0"/>
            </a:endParaRPr>
          </a:p>
          <a:p>
            <a:r>
              <a:rPr lang="fr-FR" sz="2000" dirty="0">
                <a:latin typeface="Verdana" pitchFamily="34" charset="0"/>
                <a:ea typeface="Verdana" pitchFamily="34" charset="0"/>
                <a:cs typeface="Verdana" pitchFamily="34" charset="0"/>
              </a:rPr>
              <a:t>Ensuite on écrit le maximum de choses il la place de I ’élève, par exemple s'il a </a:t>
            </a:r>
            <a:r>
              <a:rPr lang="fr-FR" sz="2000" dirty="0" smtClean="0">
                <a:latin typeface="Verdana" pitchFamily="34" charset="0"/>
                <a:ea typeface="Verdana" pitchFamily="34" charset="0"/>
                <a:cs typeface="Verdana" pitchFamily="34" charset="0"/>
              </a:rPr>
              <a:t>des </a:t>
            </a:r>
            <a:r>
              <a:rPr lang="fr-FR" sz="2000" dirty="0">
                <a:latin typeface="Verdana" pitchFamily="34" charset="0"/>
                <a:ea typeface="Verdana" pitchFamily="34" charset="0"/>
                <a:cs typeface="Verdana" pitchFamily="34" charset="0"/>
              </a:rPr>
              <a:t>exercices, </a:t>
            </a:r>
            <a:r>
              <a:rPr lang="fr-FR" sz="2000" b="1" dirty="0">
                <a:latin typeface="Verdana" pitchFamily="34" charset="0"/>
                <a:ea typeface="Verdana" pitchFamily="34" charset="0"/>
                <a:cs typeface="Verdana" pitchFamily="34" charset="0"/>
              </a:rPr>
              <a:t>on les copie à sa place</a:t>
            </a:r>
            <a:r>
              <a:rPr lang="fr-FR" sz="2000" dirty="0">
                <a:latin typeface="Verdana" pitchFamily="34" charset="0"/>
                <a:ea typeface="Verdana" pitchFamily="34" charset="0"/>
                <a:cs typeface="Verdana" pitchFamily="34" charset="0"/>
              </a:rPr>
              <a:t> - sans les réponses bien sûr - de manière </a:t>
            </a:r>
            <a:r>
              <a:rPr lang="fr-FR" sz="2000" dirty="0" smtClean="0">
                <a:latin typeface="Verdana" pitchFamily="34" charset="0"/>
                <a:ea typeface="Verdana" pitchFamily="34" charset="0"/>
                <a:cs typeface="Verdana" pitchFamily="34" charset="0"/>
              </a:rPr>
              <a:t>ensuite </a:t>
            </a:r>
            <a:r>
              <a:rPr lang="fr-FR" sz="2000" dirty="0">
                <a:latin typeface="Verdana" pitchFamily="34" charset="0"/>
                <a:ea typeface="Verdana" pitchFamily="34" charset="0"/>
                <a:cs typeface="Verdana" pitchFamily="34" charset="0"/>
              </a:rPr>
              <a:t>à l'interroger à l'oral ce qui fait gagner un temps précieux. On profite de ce </a:t>
            </a:r>
            <a:r>
              <a:rPr lang="fr-FR" sz="2000" dirty="0" smtClean="0">
                <a:latin typeface="Verdana" pitchFamily="34" charset="0"/>
                <a:ea typeface="Verdana" pitchFamily="34" charset="0"/>
                <a:cs typeface="Verdana" pitchFamily="34" charset="0"/>
              </a:rPr>
              <a:t>temps </a:t>
            </a:r>
            <a:r>
              <a:rPr lang="fr-FR" sz="2000" dirty="0">
                <a:latin typeface="Verdana" pitchFamily="34" charset="0"/>
                <a:ea typeface="Verdana" pitchFamily="34" charset="0"/>
                <a:cs typeface="Verdana" pitchFamily="34" charset="0"/>
              </a:rPr>
              <a:t>pour réviser la leçon, voir ce qui n'a pas été compris ... On fait énormément </a:t>
            </a:r>
            <a:r>
              <a:rPr lang="fr-FR" sz="2000" dirty="0" smtClean="0">
                <a:latin typeface="Verdana" pitchFamily="34" charset="0"/>
                <a:ea typeface="Verdana" pitchFamily="34" charset="0"/>
                <a:cs typeface="Verdana" pitchFamily="34" charset="0"/>
              </a:rPr>
              <a:t>de </a:t>
            </a:r>
            <a:r>
              <a:rPr lang="fr-FR" sz="2000" b="1" dirty="0">
                <a:latin typeface="Verdana" pitchFamily="34" charset="0"/>
                <a:ea typeface="Verdana" pitchFamily="34" charset="0"/>
                <a:cs typeface="Verdana" pitchFamily="34" charset="0"/>
              </a:rPr>
              <a:t>rabâchage</a:t>
            </a:r>
            <a:r>
              <a:rPr lang="fr-FR" sz="2000" dirty="0">
                <a:latin typeface="Verdana" pitchFamily="34" charset="0"/>
                <a:ea typeface="Verdana" pitchFamily="34" charset="0"/>
                <a:cs typeface="Verdana" pitchFamily="34" charset="0"/>
              </a:rPr>
              <a:t>: répéter, répéter et répéter encore en espérant que cela rentre, et </a:t>
            </a:r>
            <a:r>
              <a:rPr lang="fr-FR" sz="2000" dirty="0" smtClean="0">
                <a:latin typeface="Verdana" pitchFamily="34" charset="0"/>
                <a:ea typeface="Verdana" pitchFamily="34" charset="0"/>
                <a:cs typeface="Verdana" pitchFamily="34" charset="0"/>
              </a:rPr>
              <a:t>peut-être </a:t>
            </a:r>
            <a:r>
              <a:rPr lang="fr-FR" sz="2000" dirty="0">
                <a:latin typeface="Verdana" pitchFamily="34" charset="0"/>
                <a:ea typeface="Verdana" pitchFamily="34" charset="0"/>
                <a:cs typeface="Verdana" pitchFamily="34" charset="0"/>
              </a:rPr>
              <a:t>que cela reste!</a:t>
            </a:r>
          </a:p>
        </p:txBody>
      </p:sp>
    </p:spTree>
    <p:extLst>
      <p:ext uri="{BB962C8B-B14F-4D97-AF65-F5344CB8AC3E}">
        <p14:creationId xmlns:p14="http://schemas.microsoft.com/office/powerpoint/2010/main" val="2695084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7992888" cy="3785652"/>
          </a:xfrm>
          <a:prstGeom prst="rect">
            <a:avLst/>
          </a:prstGeom>
        </p:spPr>
        <p:txBody>
          <a:bodyPr wrap="square">
            <a:spAutoFit/>
          </a:bodyPr>
          <a:lstStyle/>
          <a:p>
            <a:r>
              <a:rPr lang="fr-FR" sz="2000" dirty="0">
                <a:latin typeface="Verdana" pitchFamily="34" charset="0"/>
                <a:ea typeface="Verdana" pitchFamily="34" charset="0"/>
                <a:cs typeface="Verdana" pitchFamily="34" charset="0"/>
              </a:rPr>
              <a:t>Enfin, et souvent après les leçons de l'enfant, c'est-à-dire après 21 h 30 au </a:t>
            </a:r>
            <a:r>
              <a:rPr lang="fr-FR" sz="2000" dirty="0" smtClean="0">
                <a:latin typeface="Verdana" pitchFamily="34" charset="0"/>
                <a:ea typeface="Verdana" pitchFamily="34" charset="0"/>
                <a:cs typeface="Verdana" pitchFamily="34" charset="0"/>
              </a:rPr>
              <a:t>moins</a:t>
            </a:r>
            <a:r>
              <a:rPr lang="fr-FR" sz="2000" dirty="0">
                <a:latin typeface="Verdana" pitchFamily="34" charset="0"/>
                <a:ea typeface="Verdana" pitchFamily="34" charset="0"/>
                <a:cs typeface="Verdana" pitchFamily="34" charset="0"/>
              </a:rPr>
              <a:t>, on fait des fiches. </a:t>
            </a:r>
            <a:endParaRPr lang="fr-FR" sz="2000" dirty="0" smtClean="0">
              <a:latin typeface="Verdana" pitchFamily="34" charset="0"/>
              <a:ea typeface="Verdana" pitchFamily="34" charset="0"/>
              <a:cs typeface="Verdana" pitchFamily="34" charset="0"/>
            </a:endParaRPr>
          </a:p>
          <a:p>
            <a:r>
              <a:rPr lang="fr-FR" sz="2000" dirty="0" smtClean="0">
                <a:latin typeface="Verdana" pitchFamily="34" charset="0"/>
                <a:ea typeface="Verdana" pitchFamily="34" charset="0"/>
                <a:cs typeface="Verdana" pitchFamily="34" charset="0"/>
              </a:rPr>
              <a:t>Sur </a:t>
            </a:r>
            <a:r>
              <a:rPr lang="fr-FR" sz="2000" dirty="0">
                <a:latin typeface="Verdana" pitchFamily="34" charset="0"/>
                <a:ea typeface="Verdana" pitchFamily="34" charset="0"/>
                <a:cs typeface="Verdana" pitchFamily="34" charset="0"/>
              </a:rPr>
              <a:t>ces fiches, on note l'essentiel de la leçon, les mots, </a:t>
            </a:r>
            <a:r>
              <a:rPr lang="fr-FR" sz="2000" dirty="0" smtClean="0">
                <a:latin typeface="Verdana" pitchFamily="34" charset="0"/>
                <a:ea typeface="Verdana" pitchFamily="34" charset="0"/>
                <a:cs typeface="Verdana" pitchFamily="34" charset="0"/>
              </a:rPr>
              <a:t>les </a:t>
            </a:r>
            <a:r>
              <a:rPr lang="fr-FR" sz="2000" dirty="0">
                <a:latin typeface="Verdana" pitchFamily="34" charset="0"/>
                <a:ea typeface="Verdana" pitchFamily="34" charset="0"/>
                <a:cs typeface="Verdana" pitchFamily="34" charset="0"/>
              </a:rPr>
              <a:t>tournures de phrase qui permettent à l'enfant de mieux retenir, les dessins </a:t>
            </a:r>
            <a:r>
              <a:rPr lang="fr-FR" sz="2000" dirty="0" smtClean="0">
                <a:latin typeface="Verdana" pitchFamily="34" charset="0"/>
                <a:ea typeface="Verdana" pitchFamily="34" charset="0"/>
                <a:cs typeface="Verdana" pitchFamily="34" charset="0"/>
              </a:rPr>
              <a:t>qu'on </a:t>
            </a:r>
            <a:r>
              <a:rPr lang="fr-FR" sz="2000" dirty="0">
                <a:latin typeface="Verdana" pitchFamily="34" charset="0"/>
                <a:ea typeface="Verdana" pitchFamily="34" charset="0"/>
                <a:cs typeface="Verdana" pitchFamily="34" charset="0"/>
              </a:rPr>
              <a:t>utilise pour favoriser la mémorisation, et surtout, tout cela doit tenir dans </a:t>
            </a:r>
            <a:r>
              <a:rPr lang="fr-FR" sz="2000" dirty="0" smtClean="0">
                <a:latin typeface="Verdana" pitchFamily="34" charset="0"/>
                <a:ea typeface="Verdana" pitchFamily="34" charset="0"/>
                <a:cs typeface="Verdana" pitchFamily="34" charset="0"/>
              </a:rPr>
              <a:t>l'espace </a:t>
            </a:r>
            <a:r>
              <a:rPr lang="fr-FR" sz="2000" dirty="0">
                <a:latin typeface="Verdana" pitchFamily="34" charset="0"/>
                <a:ea typeface="Verdana" pitchFamily="34" charset="0"/>
                <a:cs typeface="Verdana" pitchFamily="34" charset="0"/>
              </a:rPr>
              <a:t>minimum. </a:t>
            </a:r>
            <a:endParaRPr lang="fr-FR" sz="2000" dirty="0" smtClean="0">
              <a:latin typeface="Verdana" pitchFamily="34" charset="0"/>
              <a:ea typeface="Verdana" pitchFamily="34" charset="0"/>
              <a:cs typeface="Verdana" pitchFamily="34" charset="0"/>
            </a:endParaRPr>
          </a:p>
          <a:p>
            <a:r>
              <a:rPr lang="fr-FR" sz="2000" dirty="0" smtClean="0">
                <a:latin typeface="Verdana" pitchFamily="34" charset="0"/>
                <a:ea typeface="Verdana" pitchFamily="34" charset="0"/>
                <a:cs typeface="Verdana" pitchFamily="34" charset="0"/>
              </a:rPr>
              <a:t>Un </a:t>
            </a:r>
            <a:r>
              <a:rPr lang="fr-FR" sz="2000" dirty="0">
                <a:latin typeface="Verdana" pitchFamily="34" charset="0"/>
                <a:ea typeface="Verdana" pitchFamily="34" charset="0"/>
                <a:cs typeface="Verdana" pitchFamily="34" charset="0"/>
              </a:rPr>
              <a:t>chapitre doit tenir dans un A4 maximum. Pourquoi? Parce </a:t>
            </a:r>
            <a:r>
              <a:rPr lang="fr-FR" sz="2000" dirty="0" smtClean="0">
                <a:latin typeface="Verdana" pitchFamily="34" charset="0"/>
                <a:ea typeface="Verdana" pitchFamily="34" charset="0"/>
                <a:cs typeface="Verdana" pitchFamily="34" charset="0"/>
              </a:rPr>
              <a:t>que</a:t>
            </a:r>
            <a:r>
              <a:rPr lang="fr-FR" sz="2000" dirty="0">
                <a:latin typeface="Verdana" pitchFamily="34" charset="0"/>
                <a:ea typeface="Verdana" pitchFamily="34" charset="0"/>
                <a:cs typeface="Verdana" pitchFamily="34" charset="0"/>
              </a:rPr>
              <a:t>, lorsqu'il y aura devoir surveillé ou brevet, les fiches seront prêtes et la quantité </a:t>
            </a:r>
            <a:r>
              <a:rPr lang="fr-FR" sz="2000" dirty="0" smtClean="0">
                <a:latin typeface="Verdana" pitchFamily="34" charset="0"/>
                <a:ea typeface="Verdana" pitchFamily="34" charset="0"/>
                <a:cs typeface="Verdana" pitchFamily="34" charset="0"/>
              </a:rPr>
              <a:t>à </a:t>
            </a:r>
            <a:r>
              <a:rPr lang="fr-FR" sz="2000" dirty="0">
                <a:latin typeface="Verdana" pitchFamily="34" charset="0"/>
                <a:ea typeface="Verdana" pitchFamily="34" charset="0"/>
                <a:cs typeface="Verdana" pitchFamily="34" charset="0"/>
              </a:rPr>
              <a:t>réviser paraîtra abordable</a:t>
            </a:r>
            <a:r>
              <a:rPr lang="fr-FR" sz="2000" dirty="0" smtClean="0">
                <a:latin typeface="Verdana" pitchFamily="34" charset="0"/>
                <a:ea typeface="Verdana" pitchFamily="34" charset="0"/>
                <a:cs typeface="Verdana" pitchFamily="34" charset="0"/>
              </a:rPr>
              <a:t>.</a:t>
            </a:r>
          </a:p>
          <a:p>
            <a:endParaRPr lang="fr-FR"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09681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5" y="548680"/>
            <a:ext cx="8280920" cy="5632311"/>
          </a:xfrm>
          <a:prstGeom prst="rect">
            <a:avLst/>
          </a:prstGeom>
        </p:spPr>
        <p:txBody>
          <a:bodyPr wrap="square">
            <a:spAutoFit/>
          </a:bodyPr>
          <a:lstStyle/>
          <a:p>
            <a:r>
              <a:rPr lang="fr-FR" sz="2000" dirty="0"/>
              <a:t>Par contre, en ce qui concerne l'aide aux évaluations, la plus efficace a été celle </a:t>
            </a:r>
            <a:r>
              <a:rPr lang="fr-FR" sz="2000" dirty="0" smtClean="0"/>
              <a:t>de </a:t>
            </a:r>
            <a:r>
              <a:rPr lang="fr-FR" sz="2000" dirty="0"/>
              <a:t>permettre à notre fils de faire ses DS dans une heure de « trou» dans son </a:t>
            </a:r>
            <a:r>
              <a:rPr lang="fr-FR" sz="2000" dirty="0" smtClean="0"/>
              <a:t>emploi </a:t>
            </a:r>
            <a:r>
              <a:rPr lang="fr-FR" sz="2000" dirty="0"/>
              <a:t>du temps - le lundi matin est préférable au vendredi soir - dans une petite </a:t>
            </a:r>
            <a:r>
              <a:rPr lang="fr-FR" sz="2000" dirty="0" smtClean="0"/>
              <a:t>pièce </a:t>
            </a:r>
            <a:r>
              <a:rPr lang="fr-FR" sz="2000" dirty="0"/>
              <a:t>avec soit un parent, soit un élève plus âgé, pourquoi pas un surveillant ou un </a:t>
            </a:r>
            <a:r>
              <a:rPr lang="fr-FR" sz="2000" dirty="0" smtClean="0"/>
              <a:t>professeur</a:t>
            </a:r>
            <a:r>
              <a:rPr lang="fr-FR" sz="2000" dirty="0"/>
              <a:t>. </a:t>
            </a:r>
            <a:endParaRPr lang="fr-FR" sz="2000" dirty="0" smtClean="0"/>
          </a:p>
          <a:p>
            <a:r>
              <a:rPr lang="fr-FR" sz="2000" dirty="0" smtClean="0"/>
              <a:t>Dans </a:t>
            </a:r>
            <a:r>
              <a:rPr lang="fr-FR" sz="2000" dirty="0"/>
              <a:t>ce cas, l'enfant est beaucoup plus rassuré, plus en confiance et </a:t>
            </a:r>
            <a:br>
              <a:rPr lang="fr-FR" sz="2000" dirty="0"/>
            </a:br>
            <a:r>
              <a:rPr lang="fr-FR" sz="2000" dirty="0"/>
              <a:t>panique moins. </a:t>
            </a:r>
            <a:endParaRPr lang="fr-FR" sz="2000" dirty="0" smtClean="0"/>
          </a:p>
          <a:p>
            <a:r>
              <a:rPr lang="fr-FR" sz="2000" dirty="0" smtClean="0"/>
              <a:t>Cela </a:t>
            </a:r>
            <a:r>
              <a:rPr lang="fr-FR" sz="2000" dirty="0"/>
              <a:t>lui permet d'aller à son rythme, de dicter plutôt que d'écrire </a:t>
            </a:r>
            <a:br>
              <a:rPr lang="fr-FR" sz="2000" dirty="0"/>
            </a:br>
            <a:r>
              <a:rPr lang="fr-FR" sz="2000" dirty="0"/>
              <a:t>pour gagner du temps, de se reprendre, de se situer dans le temps qui lui reste et </a:t>
            </a:r>
            <a:r>
              <a:rPr lang="fr-FR" sz="2000" dirty="0" smtClean="0"/>
              <a:t>d'apprendre </a:t>
            </a:r>
            <a:r>
              <a:rPr lang="fr-FR" sz="2000" dirty="0"/>
              <a:t>ainsi à bénéficier d'un secrétaire si l'occasion se présente au passage </a:t>
            </a:r>
            <a:r>
              <a:rPr lang="fr-FR" sz="2000" dirty="0" smtClean="0"/>
              <a:t>du </a:t>
            </a:r>
            <a:r>
              <a:rPr lang="fr-FR" sz="2000" dirty="0"/>
              <a:t>diplôme. Dernier avantage enfin: la personne qui lui fait faire l'épreuve peut </a:t>
            </a:r>
            <a:r>
              <a:rPr lang="fr-FR" sz="2000" dirty="0" smtClean="0"/>
              <a:t>rendre </a:t>
            </a:r>
            <a:r>
              <a:rPr lang="fr-FR" sz="2000" dirty="0"/>
              <a:t>compte des difficultés rencontrées, de ce qui peut lui faciliter les choses, </a:t>
            </a:r>
            <a:r>
              <a:rPr lang="fr-FR" sz="2000" dirty="0" smtClean="0"/>
              <a:t>de </a:t>
            </a:r>
            <a:r>
              <a:rPr lang="fr-FR" sz="2000" dirty="0"/>
              <a:t>ce qui peut l'aider tout simplement</a:t>
            </a:r>
            <a:r>
              <a:rPr lang="fr-FR" sz="2000" dirty="0" smtClean="0"/>
              <a:t>.</a:t>
            </a:r>
          </a:p>
          <a:p>
            <a:endParaRPr lang="fr-FR" sz="2000" dirty="0"/>
          </a:p>
          <a:p>
            <a:r>
              <a:rPr lang="fr-FR" sz="2000" dirty="0"/>
              <a:t>Notre fils n'a pas obtenu le brevet, ce n'est pas un échec pour nous - enfin si </a:t>
            </a:r>
            <a:br>
              <a:rPr lang="fr-FR" sz="2000" dirty="0"/>
            </a:br>
            <a:r>
              <a:rPr lang="fr-FR" sz="2000" dirty="0"/>
              <a:t>quand même - surtout qu'il n'a pas eu droit au secrétaire. La chose la plus difficile </a:t>
            </a:r>
            <a:r>
              <a:rPr lang="fr-FR" sz="2000" dirty="0" smtClean="0"/>
              <a:t>à </a:t>
            </a:r>
            <a:r>
              <a:rPr lang="fr-FR" sz="2000" dirty="0"/>
              <a:t>digérer, c'est lorsqu'il m'a dit qu'il aurait aimé l'avoir pour, je cite: « te remercier </a:t>
            </a:r>
            <a:r>
              <a:rPr lang="fr-FR" sz="2000" dirty="0" smtClean="0"/>
              <a:t>pour </a:t>
            </a:r>
            <a:r>
              <a:rPr lang="fr-FR" sz="2000" dirty="0"/>
              <a:t>tout ce que tu as fait pour moi ».</a:t>
            </a:r>
          </a:p>
        </p:txBody>
      </p:sp>
    </p:spTree>
    <p:extLst>
      <p:ext uri="{BB962C8B-B14F-4D97-AF65-F5344CB8AC3E}">
        <p14:creationId xmlns:p14="http://schemas.microsoft.com/office/powerpoint/2010/main" val="352473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751344"/>
            <a:ext cx="7560840" cy="4401205"/>
          </a:xfrm>
          <a:prstGeom prst="rect">
            <a:avLst/>
          </a:prstGeom>
        </p:spPr>
        <p:txBody>
          <a:bodyPr wrap="square">
            <a:spAutoFit/>
          </a:bodyPr>
          <a:lstStyle/>
          <a:p>
            <a:r>
              <a:rPr lang="fr-FR" sz="2000" dirty="0">
                <a:latin typeface="Verdana" pitchFamily="34" charset="0"/>
                <a:ea typeface="Verdana" pitchFamily="34" charset="0"/>
                <a:cs typeface="Verdana" pitchFamily="34" charset="0"/>
              </a:rPr>
              <a:t>Inutile de vous dire que les leçons, c'est l'angoisse, et l'on se demande toujours comment l'on fait pour tenir… </a:t>
            </a:r>
            <a:endParaRPr lang="fr-FR" sz="2000" dirty="0" smtClean="0">
              <a:latin typeface="Verdana" pitchFamily="34" charset="0"/>
              <a:ea typeface="Verdana" pitchFamily="34" charset="0"/>
              <a:cs typeface="Verdana" pitchFamily="34" charset="0"/>
            </a:endParaRPr>
          </a:p>
          <a:p>
            <a:endParaRPr lang="fr-FR" sz="2000" dirty="0">
              <a:latin typeface="Verdana" pitchFamily="34" charset="0"/>
              <a:ea typeface="Verdana" pitchFamily="34" charset="0"/>
              <a:cs typeface="Verdana" pitchFamily="34" charset="0"/>
            </a:endParaRPr>
          </a:p>
          <a:p>
            <a:r>
              <a:rPr lang="fr-FR" sz="2000" dirty="0">
                <a:latin typeface="Verdana" pitchFamily="34" charset="0"/>
                <a:ea typeface="Verdana" pitchFamily="34" charset="0"/>
                <a:cs typeface="Verdana" pitchFamily="34" charset="0"/>
              </a:rPr>
              <a:t>À ce propos, le quotidien d'un enfant </a:t>
            </a:r>
            <a:r>
              <a:rPr lang="fr-FR" sz="2000" dirty="0" err="1">
                <a:latin typeface="Verdana" pitchFamily="34" charset="0"/>
                <a:ea typeface="Verdana" pitchFamily="34" charset="0"/>
                <a:cs typeface="Verdana" pitchFamily="34" charset="0"/>
              </a:rPr>
              <a:t>dys</a:t>
            </a:r>
            <a:r>
              <a:rPr lang="fr-FR" sz="2000" dirty="0">
                <a:latin typeface="Verdana" pitchFamily="34" charset="0"/>
                <a:ea typeface="Verdana" pitchFamily="34" charset="0"/>
                <a:cs typeface="Verdana" pitchFamily="34" charset="0"/>
              </a:rPr>
              <a:t> et de ses parents a des conséquences sur le reste de la famille: notre fils a pu pratiquer l'équitation alors qu'on l'avait refusé à ses deux sœurs, prétextant le coût élevé de ce sport. </a:t>
            </a:r>
            <a:endParaRPr lang="fr-FR" sz="2000" dirty="0" smtClean="0">
              <a:latin typeface="Verdana" pitchFamily="34" charset="0"/>
              <a:ea typeface="Verdana" pitchFamily="34" charset="0"/>
              <a:cs typeface="Verdana" pitchFamily="34" charset="0"/>
            </a:endParaRPr>
          </a:p>
          <a:p>
            <a:endParaRPr lang="fr-FR" sz="2000" dirty="0">
              <a:latin typeface="Verdana" pitchFamily="34" charset="0"/>
              <a:ea typeface="Verdana" pitchFamily="34" charset="0"/>
              <a:cs typeface="Verdana" pitchFamily="34" charset="0"/>
            </a:endParaRPr>
          </a:p>
          <a:p>
            <a:r>
              <a:rPr lang="fr-FR" sz="2000" dirty="0" smtClean="0">
                <a:latin typeface="Verdana" pitchFamily="34" charset="0"/>
                <a:ea typeface="Verdana" pitchFamily="34" charset="0"/>
                <a:cs typeface="Verdana" pitchFamily="34" charset="0"/>
              </a:rPr>
              <a:t>Même </a:t>
            </a:r>
            <a:r>
              <a:rPr lang="fr-FR" sz="2000" dirty="0">
                <a:latin typeface="Verdana" pitchFamily="34" charset="0"/>
                <a:ea typeface="Verdana" pitchFamily="34" charset="0"/>
                <a:cs typeface="Verdana" pitchFamily="34" charset="0"/>
              </a:rPr>
              <a:t>si les frères et sœurs semblent bien cerner le problème, acceptent ces différences de niveau et de traitement, apportent une aide précieuse quand on craque, il n'en reste pas moins que cela se rajoute aux problèmes à gérer au sein de la famille.</a:t>
            </a:r>
          </a:p>
        </p:txBody>
      </p:sp>
    </p:spTree>
    <p:extLst>
      <p:ext uri="{BB962C8B-B14F-4D97-AF65-F5344CB8AC3E}">
        <p14:creationId xmlns:p14="http://schemas.microsoft.com/office/powerpoint/2010/main" val="1564511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34" y="404664"/>
            <a:ext cx="8136904" cy="5016758"/>
          </a:xfrm>
          <a:prstGeom prst="rect">
            <a:avLst/>
          </a:prstGeom>
        </p:spPr>
        <p:txBody>
          <a:bodyPr wrap="square">
            <a:spAutoFit/>
          </a:bodyPr>
          <a:lstStyle/>
          <a:p>
            <a:r>
              <a:rPr lang="fr-FR" sz="2000" dirty="0">
                <a:latin typeface="Verdana" pitchFamily="34" charset="0"/>
                <a:ea typeface="Verdana" pitchFamily="34" charset="0"/>
                <a:cs typeface="Verdana" pitchFamily="34" charset="0"/>
              </a:rPr>
              <a:t>L’imagination qu'on développe à chercher toujours des solutions aux problèmes </a:t>
            </a:r>
            <a:r>
              <a:rPr lang="fr-FR" sz="2000" dirty="0" smtClean="0">
                <a:latin typeface="Verdana" pitchFamily="34" charset="0"/>
                <a:ea typeface="Verdana" pitchFamily="34" charset="0"/>
                <a:cs typeface="Verdana" pitchFamily="34" charset="0"/>
              </a:rPr>
              <a:t>nous </a:t>
            </a:r>
            <a:r>
              <a:rPr lang="fr-FR" sz="2000" dirty="0">
                <a:latin typeface="Verdana" pitchFamily="34" charset="0"/>
                <a:ea typeface="Verdana" pitchFamily="34" charset="0"/>
                <a:cs typeface="Verdana" pitchFamily="34" charset="0"/>
              </a:rPr>
              <a:t>amène à proposer des aides aux professeurs, acceptées ou non. </a:t>
            </a:r>
            <a:endParaRPr lang="fr-FR" sz="2000" dirty="0" smtClean="0">
              <a:latin typeface="Verdana" pitchFamily="34" charset="0"/>
              <a:ea typeface="Verdana" pitchFamily="34" charset="0"/>
              <a:cs typeface="Verdana" pitchFamily="34" charset="0"/>
            </a:endParaRPr>
          </a:p>
          <a:p>
            <a:endParaRPr lang="fr-FR" sz="2000" dirty="0" smtClean="0">
              <a:latin typeface="Verdana" pitchFamily="34" charset="0"/>
              <a:ea typeface="Verdana" pitchFamily="34" charset="0"/>
              <a:cs typeface="Verdana" pitchFamily="34" charset="0"/>
            </a:endParaRPr>
          </a:p>
          <a:p>
            <a:r>
              <a:rPr lang="fr-FR" sz="2000" dirty="0" smtClean="0">
                <a:latin typeface="Verdana" pitchFamily="34" charset="0"/>
                <a:ea typeface="Verdana" pitchFamily="34" charset="0"/>
                <a:cs typeface="Verdana" pitchFamily="34" charset="0"/>
              </a:rPr>
              <a:t>La </a:t>
            </a:r>
            <a:r>
              <a:rPr lang="fr-FR" sz="2000" b="1" dirty="0">
                <a:latin typeface="Verdana" pitchFamily="34" charset="0"/>
                <a:ea typeface="Verdana" pitchFamily="34" charset="0"/>
                <a:cs typeface="Verdana" pitchFamily="34" charset="0"/>
              </a:rPr>
              <a:t>barrière </a:t>
            </a:r>
            <a:r>
              <a:rPr lang="fr-FR" sz="2000" b="1" dirty="0" smtClean="0">
                <a:latin typeface="Verdana" pitchFamily="34" charset="0"/>
                <a:ea typeface="Verdana" pitchFamily="34" charset="0"/>
                <a:cs typeface="Verdana" pitchFamily="34" charset="0"/>
              </a:rPr>
              <a:t>principale</a:t>
            </a:r>
            <a:r>
              <a:rPr lang="fr-FR" sz="2000" dirty="0" smtClean="0">
                <a:latin typeface="Verdana" pitchFamily="34" charset="0"/>
                <a:ea typeface="Verdana" pitchFamily="34" charset="0"/>
                <a:cs typeface="Verdana" pitchFamily="34" charset="0"/>
              </a:rPr>
              <a:t> </a:t>
            </a:r>
            <a:r>
              <a:rPr lang="fr-FR" sz="2000" dirty="0">
                <a:latin typeface="Verdana" pitchFamily="34" charset="0"/>
                <a:ea typeface="Verdana" pitchFamily="34" charset="0"/>
                <a:cs typeface="Verdana" pitchFamily="34" charset="0"/>
              </a:rPr>
              <a:t>que nous avons toujours rencontrée et à laquelle nous nous heurtons encore aujourd'hui, malgré tous les établissements différents que notre fils a dû </a:t>
            </a:r>
            <a:r>
              <a:rPr lang="fr-FR" sz="2000" dirty="0" smtClean="0">
                <a:latin typeface="Verdana" pitchFamily="34" charset="0"/>
                <a:ea typeface="Verdana" pitchFamily="34" charset="0"/>
                <a:cs typeface="Verdana" pitchFamily="34" charset="0"/>
              </a:rPr>
              <a:t>fréquenter </a:t>
            </a:r>
            <a:r>
              <a:rPr lang="fr-FR" sz="2000" dirty="0">
                <a:latin typeface="Verdana" pitchFamily="34" charset="0"/>
                <a:ea typeface="Verdana" pitchFamily="34" charset="0"/>
                <a:cs typeface="Verdana" pitchFamily="34" charset="0"/>
              </a:rPr>
              <a:t>et notre « flegme» lorsque nous rencontrons un professeur puisque </a:t>
            </a:r>
            <a:r>
              <a:rPr lang="fr-FR" sz="2000" dirty="0" smtClean="0">
                <a:latin typeface="Verdana" pitchFamily="34" charset="0"/>
                <a:ea typeface="Verdana" pitchFamily="34" charset="0"/>
                <a:cs typeface="Verdana" pitchFamily="34" charset="0"/>
              </a:rPr>
              <a:t>nous </a:t>
            </a:r>
            <a:r>
              <a:rPr lang="fr-FR" sz="2000" dirty="0">
                <a:latin typeface="Verdana" pitchFamily="34" charset="0"/>
                <a:ea typeface="Verdana" pitchFamily="34" charset="0"/>
                <a:cs typeface="Verdana" pitchFamily="34" charset="0"/>
              </a:rPr>
              <a:t>le sommes nous-mêmes et savons ce qui dérange, est la</a:t>
            </a:r>
            <a:r>
              <a:rPr lang="fr-FR" sz="2000" b="1" dirty="0">
                <a:latin typeface="Verdana" pitchFamily="34" charset="0"/>
                <a:ea typeface="Verdana" pitchFamily="34" charset="0"/>
                <a:cs typeface="Verdana" pitchFamily="34" charset="0"/>
              </a:rPr>
              <a:t> communication</a:t>
            </a:r>
            <a:r>
              <a:rPr lang="fr-FR" sz="2000" dirty="0">
                <a:latin typeface="Verdana" pitchFamily="34" charset="0"/>
                <a:ea typeface="Verdana" pitchFamily="34" charset="0"/>
                <a:cs typeface="Verdana" pitchFamily="34" charset="0"/>
              </a:rPr>
              <a:t>. </a:t>
            </a:r>
            <a:endParaRPr lang="fr-FR" sz="2000" dirty="0" smtClean="0">
              <a:latin typeface="Verdana" pitchFamily="34" charset="0"/>
              <a:ea typeface="Verdana" pitchFamily="34" charset="0"/>
              <a:cs typeface="Verdana" pitchFamily="34" charset="0"/>
            </a:endParaRPr>
          </a:p>
          <a:p>
            <a:r>
              <a:rPr lang="fr-FR" sz="2000" dirty="0">
                <a:latin typeface="Verdana" pitchFamily="34" charset="0"/>
                <a:ea typeface="Verdana" pitchFamily="34" charset="0"/>
                <a:cs typeface="Verdana" pitchFamily="34" charset="0"/>
              </a:rPr>
              <a:t/>
            </a:r>
            <a:br>
              <a:rPr lang="fr-FR" sz="2000" dirty="0">
                <a:latin typeface="Verdana" pitchFamily="34" charset="0"/>
                <a:ea typeface="Verdana" pitchFamily="34" charset="0"/>
                <a:cs typeface="Verdana" pitchFamily="34" charset="0"/>
              </a:rPr>
            </a:br>
            <a:r>
              <a:rPr lang="fr-FR" sz="2000" dirty="0">
                <a:latin typeface="Verdana" pitchFamily="34" charset="0"/>
                <a:ea typeface="Verdana" pitchFamily="34" charset="0"/>
                <a:cs typeface="Verdana" pitchFamily="34" charset="0"/>
              </a:rPr>
              <a:t>je m'explique: c'est toujours nous qui allons vers les professeurs et jamais eux </a:t>
            </a:r>
            <a:r>
              <a:rPr lang="fr-FR" sz="2000" dirty="0" smtClean="0">
                <a:latin typeface="Verdana" pitchFamily="34" charset="0"/>
                <a:ea typeface="Verdana" pitchFamily="34" charset="0"/>
                <a:cs typeface="Verdana" pitchFamily="34" charset="0"/>
              </a:rPr>
              <a:t>qui </a:t>
            </a:r>
            <a:r>
              <a:rPr lang="fr-FR" sz="2000" dirty="0">
                <a:latin typeface="Verdana" pitchFamily="34" charset="0"/>
                <a:ea typeface="Verdana" pitchFamily="34" charset="0"/>
                <a:cs typeface="Verdana" pitchFamily="34" charset="0"/>
              </a:rPr>
              <a:t>nous téléphonent, nous envoient un mail, nous proposent un rendez-vous, </a:t>
            </a:r>
            <a:r>
              <a:rPr lang="fr-FR" sz="2000" dirty="0" smtClean="0">
                <a:latin typeface="Verdana" pitchFamily="34" charset="0"/>
                <a:ea typeface="Verdana" pitchFamily="34" charset="0"/>
                <a:cs typeface="Verdana" pitchFamily="34" charset="0"/>
              </a:rPr>
              <a:t>nous </a:t>
            </a:r>
            <a:r>
              <a:rPr lang="fr-FR" sz="2000" dirty="0">
                <a:latin typeface="Verdana" pitchFamily="34" charset="0"/>
                <a:ea typeface="Verdana" pitchFamily="34" charset="0"/>
                <a:cs typeface="Verdana" pitchFamily="34" charset="0"/>
              </a:rPr>
              <a:t>posent des questions tout simplement. C'est notre principal regret: qu'on </a:t>
            </a:r>
            <a:r>
              <a:rPr lang="fr-FR" sz="2000" dirty="0" smtClean="0">
                <a:latin typeface="Verdana" pitchFamily="34" charset="0"/>
                <a:ea typeface="Verdana" pitchFamily="34" charset="0"/>
                <a:cs typeface="Verdana" pitchFamily="34" charset="0"/>
              </a:rPr>
              <a:t>ne </a:t>
            </a:r>
            <a:r>
              <a:rPr lang="fr-FR" sz="2000" dirty="0">
                <a:latin typeface="Verdana" pitchFamily="34" charset="0"/>
                <a:ea typeface="Verdana" pitchFamily="34" charset="0"/>
                <a:cs typeface="Verdana" pitchFamily="34" charset="0"/>
              </a:rPr>
              <a:t>nous contacte pas</a:t>
            </a:r>
            <a:r>
              <a:rPr lang="fr-FR" sz="2000" dirty="0" smtClean="0">
                <a:latin typeface="Verdana" pitchFamily="34" charset="0"/>
                <a:ea typeface="Verdana" pitchFamily="34" charset="0"/>
                <a:cs typeface="Verdana" pitchFamily="34" charset="0"/>
              </a:rPr>
              <a:t>.</a:t>
            </a:r>
            <a:endParaRPr lang="fr-FR"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1268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14" t="23177" r="36430" b="18582"/>
          <a:stretch/>
        </p:blipFill>
        <p:spPr bwMode="auto">
          <a:xfrm>
            <a:off x="827584" y="404664"/>
            <a:ext cx="7344816" cy="566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900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b-fra.xx.fbcdn.net/hphotos-xfp1/v/t1.0-9/10463048_310502662454148_2345944893504428590_n.png?oh=5f9e5c912fe77d9c31754984adf34eba&amp;oe=545BBD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32984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44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0" t="24616" r="36520" b="24907"/>
          <a:stretch/>
        </p:blipFill>
        <p:spPr bwMode="auto">
          <a:xfrm>
            <a:off x="611559" y="476672"/>
            <a:ext cx="744987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70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06" t="23196" r="36127" b="19093"/>
          <a:stretch/>
        </p:blipFill>
        <p:spPr bwMode="auto">
          <a:xfrm>
            <a:off x="899592" y="476672"/>
            <a:ext cx="750338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47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84" t="27343" r="38024" b="26708"/>
          <a:stretch/>
        </p:blipFill>
        <p:spPr bwMode="auto">
          <a:xfrm>
            <a:off x="899592" y="1916832"/>
            <a:ext cx="6308202" cy="393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535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75" t="15122" r="38482" b="10478"/>
          <a:stretch/>
        </p:blipFill>
        <p:spPr bwMode="auto">
          <a:xfrm>
            <a:off x="179512" y="188640"/>
            <a:ext cx="8449520" cy="637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9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7776864" cy="6186309"/>
          </a:xfrm>
          <a:prstGeom prst="rect">
            <a:avLst/>
          </a:prstGeom>
        </p:spPr>
        <p:txBody>
          <a:bodyPr wrap="square">
            <a:spAutoFit/>
          </a:bodyPr>
          <a:lstStyle/>
          <a:p>
            <a:r>
              <a:rPr lang="fr-FR" i="1" dirty="0" smtClean="0"/>
              <a:t>Pratiques d’enseignants : </a:t>
            </a:r>
          </a:p>
          <a:p>
            <a:endParaRPr lang="fr-FR" i="1" dirty="0" smtClean="0"/>
          </a:p>
          <a:p>
            <a:pPr marL="285750" indent="-285750">
              <a:buFontTx/>
              <a:buChar char="-"/>
            </a:pPr>
            <a:r>
              <a:rPr lang="fr-FR" i="1" dirty="0" smtClean="0"/>
              <a:t>lors </a:t>
            </a:r>
            <a:r>
              <a:rPr lang="fr-FR" i="1" dirty="0"/>
              <a:t>des </a:t>
            </a:r>
            <a:r>
              <a:rPr lang="fr-FR" b="1" i="1" dirty="0"/>
              <a:t>évaluations</a:t>
            </a:r>
            <a:r>
              <a:rPr lang="fr-FR" i="1" dirty="0"/>
              <a:t>, les élèves ont la possibilité de demander l'explication d'une consigne. C'est assez contraignant car certains exercices dont la consigne est difficile doivent être expliqués plusieurs fois car les élèves n'avancent pas tous à la même vitesse</a:t>
            </a:r>
            <a:r>
              <a:rPr lang="fr-FR" i="1" dirty="0" smtClean="0"/>
              <a:t>.</a:t>
            </a:r>
          </a:p>
          <a:p>
            <a:pPr marL="285750" indent="-285750">
              <a:buFontTx/>
              <a:buChar char="-"/>
            </a:pPr>
            <a:endParaRPr lang="fr-FR" i="1" dirty="0" smtClean="0"/>
          </a:p>
          <a:p>
            <a:pPr marL="285750" indent="-285750">
              <a:buFontTx/>
              <a:buChar char="-"/>
            </a:pPr>
            <a:r>
              <a:rPr lang="fr-FR" i="1" dirty="0" smtClean="0"/>
              <a:t>J’accorde deux questions gratuites, sinon je propose des questions payantes ( -0,5 point ou -1 point par question ) </a:t>
            </a:r>
            <a:r>
              <a:rPr lang="fr-FR" i="1" dirty="0"/>
              <a:t> </a:t>
            </a:r>
            <a:endParaRPr lang="fr-FR" i="1" dirty="0" smtClean="0"/>
          </a:p>
          <a:p>
            <a:endParaRPr lang="fr-FR" i="1" dirty="0"/>
          </a:p>
          <a:p>
            <a:r>
              <a:rPr lang="fr-FR" i="1" dirty="0"/>
              <a:t> -  pendant des </a:t>
            </a:r>
            <a:r>
              <a:rPr lang="fr-FR" b="1" i="1" dirty="0"/>
              <a:t>évaluations</a:t>
            </a:r>
            <a:r>
              <a:rPr lang="fr-FR" i="1" dirty="0"/>
              <a:t>, il est proposé aux élèves de faire corriger leur copie pour éviter les erreurs d'interprétation d'une consigne. Il leur est également possible de fournir des réponses à l'oral (mais de manière discrète ...). Chaque exercice est corrigé une seule fois, au moment où le demande l'élève (sous réserve que je sois disponible). Je n'accepte pas de corriger le même exercice plusieurs fois car l'élève répond alors sans réflexion avec le seul espoir de tomber par hasard sur la bonne réponse. </a:t>
            </a:r>
            <a:endParaRPr lang="fr-FR" i="1" dirty="0" smtClean="0"/>
          </a:p>
          <a:p>
            <a:endParaRPr lang="fr-FR" i="1" dirty="0"/>
          </a:p>
          <a:p>
            <a:r>
              <a:rPr lang="fr-FR" i="1" dirty="0" smtClean="0"/>
              <a:t>- </a:t>
            </a:r>
            <a:r>
              <a:rPr lang="fr-FR" i="1" dirty="0"/>
              <a:t>j'offre la possibilité de </a:t>
            </a:r>
            <a:r>
              <a:rPr lang="fr-FR" b="1" i="1" dirty="0"/>
              <a:t>refaire une évaluation</a:t>
            </a:r>
            <a:r>
              <a:rPr lang="fr-FR" i="1" dirty="0"/>
              <a:t> si elle a été ratée ou si l'élève estime qu'il peut faire mieux. Dans ce cas, c'est la meilleure note qui est conservée. Cela évite les notes catastrophiques car l'élève avait mal compris la leçon, les consignes ou "était passé à côté" de son évaluation. </a:t>
            </a:r>
          </a:p>
        </p:txBody>
      </p:sp>
    </p:spTree>
    <p:extLst>
      <p:ext uri="{BB962C8B-B14F-4D97-AF65-F5344CB8AC3E}">
        <p14:creationId xmlns:p14="http://schemas.microsoft.com/office/powerpoint/2010/main" val="326351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704856" cy="5909310"/>
          </a:xfrm>
          <a:prstGeom prst="rect">
            <a:avLst/>
          </a:prstGeom>
        </p:spPr>
        <p:txBody>
          <a:bodyPr wrap="square">
            <a:spAutoFit/>
          </a:bodyPr>
          <a:lstStyle/>
          <a:p>
            <a:r>
              <a:rPr lang="fr-FR" b="1" dirty="0"/>
              <a:t>Concernant la copie</a:t>
            </a:r>
            <a:r>
              <a:rPr lang="fr-FR" dirty="0"/>
              <a:t> </a:t>
            </a:r>
            <a:endParaRPr lang="fr-FR" dirty="0" smtClean="0"/>
          </a:p>
          <a:p>
            <a:endParaRPr lang="fr-FR" dirty="0"/>
          </a:p>
          <a:p>
            <a:r>
              <a:rPr lang="fr-FR" dirty="0"/>
              <a:t>La copie des leçons est source de fatigue, c’est certain</a:t>
            </a:r>
            <a:r>
              <a:rPr lang="fr-FR" dirty="0" smtClean="0"/>
              <a:t>.</a:t>
            </a:r>
          </a:p>
          <a:p>
            <a:endParaRPr lang="fr-FR" dirty="0" smtClean="0"/>
          </a:p>
          <a:p>
            <a:r>
              <a:rPr lang="fr-FR" dirty="0" smtClean="0"/>
              <a:t>Le </a:t>
            </a:r>
            <a:r>
              <a:rPr lang="fr-FR" dirty="0"/>
              <a:t>fait de changer de support visuel est une difficulté commune pour les </a:t>
            </a:r>
            <a:r>
              <a:rPr lang="fr-FR" dirty="0" err="1"/>
              <a:t>dys</a:t>
            </a:r>
            <a:r>
              <a:rPr lang="fr-FR" dirty="0"/>
              <a:t>. </a:t>
            </a:r>
            <a:endParaRPr lang="fr-FR" dirty="0" smtClean="0"/>
          </a:p>
          <a:p>
            <a:endParaRPr lang="fr-FR" dirty="0"/>
          </a:p>
          <a:p>
            <a:r>
              <a:rPr lang="fr-FR" dirty="0" smtClean="0"/>
              <a:t>Donner </a:t>
            </a:r>
            <a:r>
              <a:rPr lang="fr-FR" dirty="0"/>
              <a:t>les photocopies des leçons est source de problème  également : dispersion, perturbation de cours. </a:t>
            </a:r>
            <a:endParaRPr lang="fr-FR" dirty="0" smtClean="0"/>
          </a:p>
          <a:p>
            <a:endParaRPr lang="fr-FR" dirty="0" smtClean="0"/>
          </a:p>
          <a:p>
            <a:r>
              <a:rPr lang="fr-FR" dirty="0" smtClean="0"/>
              <a:t>Donner </a:t>
            </a:r>
            <a:r>
              <a:rPr lang="fr-FR" dirty="0"/>
              <a:t>des cours à trous avec des mots importants à compléter </a:t>
            </a:r>
            <a:r>
              <a:rPr lang="fr-FR" dirty="0" smtClean="0"/>
              <a:t>: inconvénient les mots importants seront recopiés avec des erreurs  : ces </a:t>
            </a:r>
            <a:r>
              <a:rPr lang="fr-FR" dirty="0"/>
              <a:t>mots peuvent être fournis en vrac sur une feuille </a:t>
            </a:r>
            <a:r>
              <a:rPr lang="fr-FR" dirty="0" smtClean="0"/>
              <a:t>annexe.</a:t>
            </a:r>
          </a:p>
          <a:p>
            <a:r>
              <a:rPr lang="fr-FR" dirty="0" smtClean="0"/>
              <a:t> </a:t>
            </a:r>
          </a:p>
          <a:p>
            <a:r>
              <a:rPr lang="fr-FR" i="1" dirty="0" smtClean="0"/>
              <a:t>Pratique d’ enseignants : Même </a:t>
            </a:r>
            <a:r>
              <a:rPr lang="fr-FR" i="1" dirty="0"/>
              <a:t>si la </a:t>
            </a:r>
            <a:r>
              <a:rPr lang="fr-FR" b="1" i="1" dirty="0"/>
              <a:t>leçon</a:t>
            </a:r>
            <a:r>
              <a:rPr lang="fr-FR" i="1" dirty="0"/>
              <a:t> a été copiée sur le cahier, </a:t>
            </a:r>
            <a:r>
              <a:rPr lang="fr-FR" i="1" dirty="0" smtClean="0"/>
              <a:t>distribuer </a:t>
            </a:r>
            <a:r>
              <a:rPr lang="fr-FR" i="1" dirty="0"/>
              <a:t>systématiquement les leçons tapées à l'ordinateur avec les mots importants, les définitions et d'une manière générale tout ce qu'il faut savoir en gras, les explications sont écrites en lettres normales et les exercices en italique</a:t>
            </a:r>
            <a:r>
              <a:rPr lang="fr-FR" i="1" dirty="0" smtClean="0"/>
              <a:t>..</a:t>
            </a:r>
            <a:r>
              <a:rPr lang="fr-FR" dirty="0"/>
              <a:t> </a:t>
            </a:r>
          </a:p>
          <a:p>
            <a:endParaRPr lang="fr-FR" dirty="0"/>
          </a:p>
          <a:p>
            <a:r>
              <a:rPr lang="fr-FR" dirty="0" smtClean="0"/>
              <a:t>Si l’élève a un dictaphone, un enregistrement de quelques mots d’anglais, du paragraphe du cours de la séance…peut lui être très utile : </a:t>
            </a:r>
          </a:p>
          <a:p>
            <a:r>
              <a:rPr lang="fr-FR" dirty="0" smtClean="0"/>
              <a:t>usage de son portable ?</a:t>
            </a:r>
            <a:endParaRPr lang="fr-FR" dirty="0"/>
          </a:p>
        </p:txBody>
      </p:sp>
    </p:spTree>
    <p:extLst>
      <p:ext uri="{BB962C8B-B14F-4D97-AF65-F5344CB8AC3E}">
        <p14:creationId xmlns:p14="http://schemas.microsoft.com/office/powerpoint/2010/main" val="105168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50" t="17413" r="50000" b="22273"/>
          <a:stretch/>
        </p:blipFill>
        <p:spPr bwMode="auto">
          <a:xfrm>
            <a:off x="683568" y="188640"/>
            <a:ext cx="794711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590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Affichage à l'écran (4:3)</PresentationFormat>
  <Paragraphs>147</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cp:lastModifiedBy>
  <cp:revision>1</cp:revision>
  <dcterms:created xsi:type="dcterms:W3CDTF">2015-03-06T15:32:18Z</dcterms:created>
  <dcterms:modified xsi:type="dcterms:W3CDTF">2015-03-06T15:32:56Z</dcterms:modified>
</cp:coreProperties>
</file>