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03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48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1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1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0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25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20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5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53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11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0E07-235F-4EBC-AA78-471E01088C94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F15-C166-4BB2-8C08-C8F7CDDEF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meo.com/1280067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pousse.fr/100idees/archives/2140" TargetMode="External"/><Relationship Id="rId2" Type="http://schemas.openxmlformats.org/officeDocument/2006/relationships/hyperlink" Target="http://troublendys.weebly.com/la-dysphasie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76046" y="253096"/>
            <a:ext cx="65083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quoi parle t’on ?</a:t>
            </a:r>
          </a:p>
          <a:p>
            <a:endParaRPr lang="fr-FR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peu d’histoire : des découvertes sur le cerveau à l’élaboration d’une classification des différentes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 différentes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 exemples concrets</a:t>
            </a:r>
          </a:p>
          <a:p>
            <a:pPr marL="457200" indent="-457200">
              <a:buAutoNum type="arabicPeriod"/>
            </a:pP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Pour se mettre dans la peau d’un </a:t>
            </a:r>
            <a:r>
              <a:rPr lang="fr-F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549" y="253096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26462" r="36160" b="25120"/>
          <a:stretch/>
        </p:blipFill>
        <p:spPr bwMode="auto">
          <a:xfrm>
            <a:off x="683568" y="764704"/>
            <a:ext cx="79951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24411" r="36160" b="20000"/>
          <a:stretch/>
        </p:blipFill>
        <p:spPr bwMode="auto">
          <a:xfrm>
            <a:off x="755576" y="620688"/>
            <a:ext cx="755377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24747" r="37120" b="28000"/>
          <a:stretch/>
        </p:blipFill>
        <p:spPr bwMode="auto">
          <a:xfrm>
            <a:off x="539552" y="908720"/>
            <a:ext cx="74803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192" y="580526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vimeo.com/12800677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15360" r="30160" b="10564"/>
          <a:stretch/>
        </p:blipFill>
        <p:spPr bwMode="auto">
          <a:xfrm>
            <a:off x="1907704" y="-99392"/>
            <a:ext cx="5553848" cy="555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bcdn-sphotos-h-a.akamaihd.net/hphotos-ak-xpf1/v/t1.0-9/s720x720/10427236_754016887996358_7786786336531088318_n.jpg?oh=8388735236fa60dfc58d8d674f023ea7&amp;oe=558DEB2B&amp;__gda__=1435534998_375137902c76fadbc50ca9911abdd3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83138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fra.xx.fbcdn.net/hphotos-xpa1/v/t1.0-9/s720x720/10378157_754031454661568_8261050525115987875_n.jpg?oh=584a997da67d8ecc01ab36f7f302535e&amp;oe=5575AD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5"/>
            <a:ext cx="7992888" cy="58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a-a.akamaihd.net/hphotos-ak-xfp1/v/t1.0-9/s720x720/10452306_754444811286899_6766663354598195976_n.jpg?oh=cdc4bbdadf82a34a72ff405206a9f040&amp;oe=557E6133&amp;__gda__=1433630211_21c1ed527739d728b9c0b1f73757ad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858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difficultés pour poser un diagnostic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Il n’y a pas de lésion cérébrale observée sur un IRM.</a:t>
            </a:r>
          </a:p>
          <a:p>
            <a:r>
              <a:rPr lang="fr-FR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test est déclenché si une plainte est formulée.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L’enfant peut utiliser des stratégies d’évitement à la place de stratégies de compensation 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Fluctuation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des résultats selon la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fatigue. : Copie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du matin, copie du soir.</a:t>
            </a: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Exemples 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Effondrement en 5</a:t>
            </a:r>
            <a:r>
              <a:rPr lang="fr-FR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ème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 : l’enfant compense et ça ne suffit plus. 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- ça ne fait rien si on ne me comprend pas, j’ai des amis dans ma tête →enfant dysphasique</a:t>
            </a:r>
          </a:p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L’intellectuellement précoce peut sembler dyspraxique : énervement par rapport au stylo qui ne suit pas la pensée. 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- Des parents qui disent que l’enfant travaille beaucoup doit servir de signal d’alerte sur une </a:t>
            </a:r>
            <a:r>
              <a:rPr lang="fr-FR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 possible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fr-F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Inégalités par rapport au diagnostic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Inégalité entre les parents face à la représentation du niveau scolaire.</a:t>
            </a:r>
          </a:p>
        </p:txBody>
      </p:sp>
    </p:spTree>
    <p:extLst>
      <p:ext uri="{BB962C8B-B14F-4D97-AF65-F5344CB8AC3E}">
        <p14:creationId xmlns:p14="http://schemas.microsoft.com/office/powerpoint/2010/main" val="3944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2276872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troublendys.weebly.com/la-dysphasie.html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www.tompousse.fr/100idees/archives/2140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1" y="54868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Exemples concrets</a:t>
            </a: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sandrine\Documents\dys\formation\Docs de Jules\Image (2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" b="21211"/>
          <a:stretch/>
        </p:blipFill>
        <p:spPr bwMode="auto">
          <a:xfrm>
            <a:off x="2123728" y="1196752"/>
            <a:ext cx="4986570" cy="50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76046" y="253097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Un peu d’histoire</a:t>
            </a: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5" t="32090" r="27715" b="16374"/>
          <a:stretch/>
        </p:blipFill>
        <p:spPr bwMode="auto">
          <a:xfrm>
            <a:off x="1187624" y="1118534"/>
            <a:ext cx="6525125" cy="520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xQWFhQVGBwYGRgYGRcaGxggHRgcGh0eHRsaHCggGxwmHBoYIjEhJSorLi4wHCAzODMsNygtLiwBCgoKDg0OGhAQGywkHyQsLC8sLCwsLCwsLCwsLCwsLCwsLCwsLCwsLCwsLCwsLCwsLCwsLCwsLCwsLCwsLCwsLP/AABEIAKQBMwMBIgACEQEDEQH/xAAbAAACAwEBAQAAAAAAAAAAAAAEBQADBgIBB//EAEcQAAIBAgQDBgIHBgQDBwUAAAECEQADBBIhMQUTQQYiMlFhcYGRFCNCUqGxwWJygpLR8BUzouEWJFMHQ2NzstLxNKOzwsP/xAAZAQEAAwEBAAAAAAAAAAAAAAAAAQIDBAX/xAAlEQEBAAICAgICAgMBAAAAAAAAAQIRAyESMTJBIlETQgQzYRT/2gAMAwEAAhEDEQA/APt1nwj2Fd1xZ8I9hXdBKlSpQSpUqUEqVRiMWieN1WfMgVT/AIpa6sV9WVlB9iwAPwoDalV27ysJVgR5ggihGxrt/lW8w+87FFPtCsx94g9DQH1KAJxA1+qb076fj3vlHxFdDiKgHOCjD7J1J/dyzmn0/OgNqUAcRebwW1UedxtffIoM+xYfpUN2+u6W3HmrMrewVlIPxYfCgPqVRh8SHmJBG4III+B/Par6CVKlSglSpUoJUqVKCVKlSglSgWutcMIcqgkF4kkjQhZ00PUyPTy8/wAJtHxjmHzuEv8AGG0HwAjpAoD6oxOJCQILMdlG5/QD1OlDnhiDwZkPTIxAH8M5Y9CIrzCoy3Gz94ts4GkAeEj7J6+RJJ02AdAXm1zW09Apcj+IlQflUzXk3y3F/ZBVh8CSG+Y+NG14TQAi4bp7pKoNCRIYnqBPhjY9ZkaRXR4RZO9tGPm4Dn+ZpNE4eyEUKNh8T7k9STVhNAuu2zaI5ZJDEKLbMTJ/ZLE5YAJjaBsKsHDw+t08wnofAPQJt8TJ9elFMgJB6jb0rsUAX+E2h4UCetvuGfPuxrXVm4yMEc5p8LQBMAmDGmaATpAOugijKC4shNpiol1GdB+0uo28zoR1BNAbUoWxiiTldcre8q37p6+xAPpRVAPd3NSpd3NSgts+EewruuLPhHsKpx18qAF8bnKs7AwTJ9AAT8IoPMRjQpyqC7/dWJHvJAUe+/Saqy32+1bT0AZz/MSB/ppBb4g1h8dbRbj3sxewhW4RcIwqEDPGQZnVhuNZrg47E3OF3bjyL0HIUS5mIBEHJlRydxAAmNKDRG1fG1xG/eQ/gVYR8jVWJxzABXU2gTBuSGQD0PQ+RYAD12Odx3E8U2BukI7H6wLeVCjQr9w8mRcJO0LvE6TVOJ4tjCMLlTOGvuDcNu7bzqrBUzW1BK5ka4e8AsoDI0oNnhcMi6qBJ3bct7sdT8TV81n+1XFL1i39UhVc1oc2A4XNeVCOUDnY5SYgeVIE4zjmuWSbRy8m6wYrdXmd+6A3LAKq2S3h3yuQRzWAnUANji+HqzKygLJ+sI0LrBhTHiE5d+gPnR2grGYnE4xAkNmuumGBflNlXm4pUufVgx3bbMddQBJNe47imL+hXPqWdwbiG74O6uIa1m5ay88oZ5UEdRNBss1UHDS4cmSBAHQTufcwPl7zisTisa9rO1w2hbbC5lt2WYnMbZuNLDOVEk5YnxA+jrs3xLFXL+KW+gW2jkW9GB0ZgNSoVgUCNILeI7bANHFe1KlADxNIU3FBzWwWETqBqVgbyOnnFW4XHW7ngcExMbMB0JU6j4iiCJ0NU38KrDURHhI0K+x6UF9ShcFdJlW8aaE/eBEhviPxBoqglSpUoJUqVKCUJxBjCoDBuHLI3AgsT7wCB6kUXS5rytiFAYFltvIB1Etb38qBD/iT2Xx9q1autekth15N7lNlwtvKou5eUoLqwjMNfU17b4liV4Y15yReHhblsGINwAE23RDmg7ZVnoBTzi/FVsZAUuXGcmEtrmaFEsYkaAfE6AAkxSm/2rsG5dsm1cd7bqmQKjFyWYKQC+glDq2XSDtrQKrXEMa13B9xiha533tOjMufLLoEItNypYZ+XJ85yV2L2NFrDuWdr1zDZmY2Y5btdwwK5AOgNwwddDrpodi+2lpFDMjopum3LgDNkdluFQGlspX4yIDbUx432gt4ZkV0uMXUt3FzQA6ISdZ8VxdBJM6UGaxGMx4w+IBz3TBUTaykKMU9lmARCWY2VFzRTMgqsEA94JsabhVrl1HutYki1mt21OHbOyF0gHmKQQx7piRrq6t9rrBawhzK94soVgJRluNaIaDr31ZZXMNJ21r3h/au1dYKqXBNxrYzBdSqO52YxpbbQwwkSBNBX2YxmLe9iRiVhEfLb7rDQMwEHIFYFAjSC8FjqPCBOyt/EXcRfOI5oPKVSGtNbRG5t3MiMdLgAy94TIIMmRBX/GVnlXLxS6LdsJLkKAWuLbZUBL+Ii6uphRrJEVOMdpslvD3bK5rd4F2dkulbaBQSzZFJXcbwBrrpQL+KcSxNhnsWVvNkI5bclnXlrg2IJuZSpbnqBE5p0iDT7s81+by32Z8rrlYoEkNaRzEAAgMzDz0gkkUJc7RG3eurdRBat2mvSjF3VFICs6gacw58oEnuH1j3F9q0tC3ns4hWcTlKDMv1i2hmho1d0AyzMyNjAaOpSG52i7uFZLTsMRe5RHdBtwHzFhmg5TbIME9SJ0ke32xtFbbcq+FuDOCUEC33BzGhjCZnA+8YJiBNBocRYDLG3kRuD0I9RXGBvF0BPiEq0feUw0ekg0BZ7QWTGZsgKs2ZyqqAtzlmSTvm2orhu96PDzTH8qlv9Zagtu7mpUu7mpQWIwCgnQAfpS76Wj4i2EYMBbuEwZAOa0BqNJgtpVmFti6A7appkXoY+0R1ncTIAg70YbC6GPDt6aR+VAnxfaBVxNrDqrMXuct2hgiHkXLwGaILwi93TRpnpVuK42tk3OcpXKt26sSc1u0ELN0gy8R1igcWuAGLa691Vv2BznU3SqpFs2+Y6Zss8u5GYjYr6UXxHhOGx9tWZi6MjKGt3GUMlwDMCUIlTlXT0oPeH9obV68bKi4G+tgshCtybgt3MrdcrMvz945ftHaAvMFustk5SwtsVYh8jBW2OVtCTAEEzAJorC8FtW3V1BDLzo1J/wA+4t25v5uqn02FDXuy+HYXQQ+W8wZlFxwqsHFzMizCHOAxIGp3oOOHcdsYsqiI7rlS7mNvuCTmTvHTNKyI1BAPkaJxPG7S3EtjNcZv+mpcIMwWXK+ESwHzOwJqcEwFizzFskkqQrgsWKkLmAM6g5XB16EV5d7P2C6XAhRkJP1Za2Gkhu+EIDiVB1mgAwvbGxcIVFvM5c28otmQQoclte6MpnWPLQkA8Wu2Vh2wwGZRidU5ilGYEDIyr5MzAdP1ozhfZjD4cg2w4yggS7MAMoXqdsoA+Fe4Dg2GZcLctSUs2lWyyu0NbgFJIP1g0UiZ8+tBzxLtJas3eSy3WfKrdy2zDv5wgkdSbb/KTA1qhO12HN5bYcd6zzho2YgpzIyxM8sFvw92d/g1p7vNIOc5NZP/AHfMy6bf99c95HlQ+H7OWEYMqsCLQtaO8FVXICQDGcLpn3jrQCWO2Vh+TAu/XkhO5Mxlk6GCO+vhnr90wywXGrd11RJlhdIkR/lXRaf/AFkR5ilv/DGEU2rZL5s5ugG9cJuMptsSwzd+Clvfb4mjuH9n7Nm611M+ds47zuyqLj8xgqsYUFxOlACvbTDfU5i6c9stvOmXNqq5hJkrmdVn1nbWtJSkdnbH1Hdb/lxCQzAxIOVoPeWVUweoFH4lmjuAFjtOw9T1IHkN/Tegosib7kDZEUnzMuQPgDP8Yo6liW+SyGSc5yuT1Ztm9NYWPIqPsimdBKlSpQSpUqUAN2bjlASEWA8bsSJy+gykEx5jXerlwaAqVGXJMBYAg7iPKQD7gVVwvwtO/Muf/kYD8Io2gX8W4TZxAUXQTlMgq7oRIgjMhBggwVmCN6A/wLCWH50FS10NJuXCue5ckQpbKua45MAASx86A4z2cvXLuJZLgRLlo5NTIusFRidNFNu2i9fE2nmVhuB3FwdiwSM9u5acyxYAJfW6VDZBICjKvdUaDRRsBeL4JhuWM6wlp3vTncQWZnuSQZKnM0qe6RpEURieG2b5V3GY5YBDMNC6XOh+9bQ/D1NZzgfZq/a+nBzb/wCZWECMxAP1ozEFBGYOkyWPd1Y6QLxTsliLjXsrWxnssguZ7gfXDiyLJAWBaDjm5gZn7PWg1NvgGHV0cIQyM7A531Ny4bjZhMOM7FgGkKdooQ9kMIc3duSzh551/NIVlChs8qmV3GQd2GIjWsz2q4Dct2riWrJuW3u3TbtJzCqZ8OiKxyCVcXFuMNI75JZSaMxnZzFuXVXt20Yu63M7m4rPgvo8ZAsQrw0htZ6RqGj/AOHsNyWs5Dy2KmM7yCioqMrTmVlFtIIIIIneveIdn8PeRLdxCVt6AB3XSIKkqQWVhoytIbqDWZudmMUMOlq2bRJs3rL57jxb5jq4yFbQDhcpUDKgE7aRTjD9nSuFxNtSqXr5vE3AW+3cuMknRtFcDTbWKC3DcBwjPiGGZjcLW7yG7da2SVWQbZbICFyxA0B0ir07O4cKi5WYJEFrlxm0ureEszFmPMRTqTtG2lZf/hbFLbblJhkZxiE5YuXeXbW9asqCp5ctlNo92F0bQiIp5xjg1y5ewrqtt1taMtx7i5DnRuYmQHM4CMoBjxbxIIdDAYYOVLkcu7bZVz3FyXCzsCDm1Lm4wIGhGhEVb/gGEuC0mSRhotqA1wQAFbI0H6xdEOVpEgdRWfPZC8XdnFlxzluAM9z66L5uZrkqQjKhNtQM0jqBADXs5wW/hrt93cXBeuzJc6LNxg2XJAfvIkSZCzm0CgCv8DsWCzpbLPcOUK7u695s8BXJCIGlu6NNSKN4aptk2mbMYzhts0kZ9P3yT7MtMCKDxel2yepLL8Chb81FBbd3NSpd3NSgo4NpaVOtsBP5RAPxWD8aPNLcQklAhy3IBncZR94bMJ0GxEkgjWrEN8EArbI6sHZfc5Sp9dM3x60GaxnA8SL9+5ZS24clwty7cNt2i3kzWWBRCjJnzrBOVRpMgscHvfQDZEC8TmeX/wA0m7zLmZ0VcvN7wJVdM+2lLuOdqrmGuYgdxgtxioclZCYexc5NuBreuM7ZQZ2bQ7VbxXtJfT6T3UCIMQqFSeZNqxzQxkFR1EQdgfSg4fsrcuXEZwERbeHTlrfukLluX2urOhYFLltZO4BG2ha4LB4g4F8OW5d9bPJW9Jbv8kDmAkAmHJ/lobhnatbmIWwxtg/8znGbvLysTbs2gQToXDzruYiu+0nGrmHvDKUClEH1hy20LXgmdyBMAH0kwJG9AlPZbE8l1CW1zXi4tDEXsqg4ZLStzMuYlHUsFj2ggVfxbs9jLhvIrKUd2uC5zXVpPD/owXKF0HNGeQes71fh+1V52tHl2ghTCs/ectOIvvZ7mgBUZQwJ3B21064b2qM27TleY7ooBbvsGDktAiYyxMR0oCOL8Jd7aWbCAW7NxWKNcuILwZHkFwCwK3GW5OslfPZXhOyN5MPDBXuzYBXm3FV7duxZR7eYDuA3EZtBrAnerOzvajEYnlhbaKblx5NxwSqhVcqBbPjXNkytBG52yl1jRiBjbIS6eWysWtnIECpAJ2Nx7jO6RBCgKZ13BTb4Di1a0uZXTJhFuMbr5lNi87vAKnPmV1GYkE5daHxfZXFthhbF6HF+TDxmtJbNq13ijQw7l09094bzDU74iMT9NtC3eIR0clCE5aKgCkkRzLlw3LluIKqApnXdWDi/ol1vpF2VvFUb6gXbgU8qC2Tl21a9r4WITTc6Ay7S8Iu3lTl5SVtXE77Msljbjw66hG/WQTRHZS21iwmHusDdTNpmk5S7FYOUZgFKjQQIjTah8IuKGLQPezryg11QqLbGmUZFg3C5uB2zFsoWFgnWn+IwyuIYA9R6HzB3B9RQXVKCwl0hjbcliAGVjALDYzGmYHQx5rtNE3boUEkwB1NANxU9wDqzoB/OPyEn4UYKCsg3GDkEIs5QQQST9qDqIEge5PlRtB7UrypNB7UryalAvxVwWS1xv8ptWP3DoAf3SAAY6x5mDbV4MJUgg7EGR8xQ17vXkXogzn3nKv8A+5+Ars8OtZs3LTNMzABnz03NBkcRxQjGXVXEsby4myi4bOpBtMlnmHlxMANcbN0I+Br4R2txGIQZRZDs9ldnK2jdDl7NwSCb1rIMwkTmGi1u8o8qmUUGR4J2luXr9q25spmthinfz3O6xZ7fTlqyhSDO51BgNRxntNesPcCIH/5rlDMYEci04QSRDMWIESZGisdKeY7tBbt4lcNlZnKcwlTb7i96JUuHacjaIrbVz2fxdkpdZbT2CHL3RdgNLKGzMczASsGJlRAIERQLO2HHLll7dpGS2H5ZzNmzPN9EKW40kKZMzoempAg7VXXvPa7ndv20KpnD2h9LSzluz1uITcWAO6DuO9WkPaHCfVzftTcjJLDvS2QR/F3ffSrMfxa3au2LTSXvuVUAA7KWLN5KIAnzZR1oFPZPtA+J+kZ+WTaaItSY8XdLZiC2g+6wnVV0lIe3F36Ml7NhszFpH1sKwtq4wx6/SCWKD1U9ye7W44Xi1vWkuqCFuDMJidfOOtFZR5UGI4z2za0byLyubba53GzSFXDC8pYDUS8rMagGBoa8vdr7ypZKpbucy+9vmKSLdwLlgW8zDvNmYDVtbbQD02WLwiXEZHUFWEMPMfCrQtAh4LfxN5GvFrfjdVtgNBVLjpLMTIc5QZAgSRB0IdYW8HUMJ9juCNCD6g6VbFAL3L5HS6pf2ZMqn4lWX+Q0DA0CO/enpbUj+JoP4KP9QqNi85y2SCdi26r7wRmPoD7xROHsBFge5J3JOpJ9SaDi7ualS7ualAPbEXpOz21A90LEj3Ief4T5aMKoNkMgB8h7g9CPI1QecugC3B5lsjfLKVJ/lHtQFm0p6DedhuNj70t7RpZ+jXTfUtaCkuqzmYdQMpBJbwxOswdDVtnGubgQ2imkksy6j9kLOaDAMkRI3q3ieCW9ae085XUqcpgieoI2I3BoFyYnPautcwr22tmcjcuXygOMrIxU6gDU7iDVuJ43hl5guXEBQLnBBJGZgoER3jmZRlEmWXzEkcLwL2w2e9cvMxmXyCNAIUIoAGk7akmk+K7GWXuYi5MNiIzHJZaO8jHxoSwJtr3WkDWIoDeH8XsYl7lu33sqIS0FQQwkQ0DUfMH2oLgvGcHzBhrBUi0ttUbVg2bnEKGMsxC2LjkncEEEzR3BuCfRyYu3LgNtEIfKZKAjNIEyQYiY0GlK7PYhUIZcTfDILa2z9UeWlpb6KglNRkxFwS0nQGZoHN/jGGt2Vvs6raeCrQe9mGbQASSRrtsCTtVGJ7R4cF8rB3txKqNYZ0Uwx0YAuswTGlc3+zoNjD2Uu3LbYbLyrq5M6kW2tSQylTKMw1HWelDP2QQ3rl43bha4ApnIYAe28BssxmtiATAzNETQM7fGsM1w21uKbiNkIAOjGdJiDqjAxsVg60IvH7RuLbVSwc24YAZTzOaQYOunJadOoqr/AIYjNlxF5V5vORYtkWmLu7lcyEnM1xvFMaREVXwTgVtcrB2bllEBbKc3JN1MxhRBJuvMeQoNLlEzGtdV5NB8R4pbsrLsBpIHU+w8vXYUCrtRjzaeyUIDkOO8CRl7k6SPtBPx9aQLirl4lmuF8pEZh3QYmQFgT6xPrS7Hccu4i8xWFXNlWJJCgbAxGp1J/EgCvLeGOYtzHLn7WkxERtBHXaufPlmOXttjw5ZY9Q7DP1c/CR+ZJojDox2JA9zSS1jmRhzYa2T4wIK/vDy9RWrtAQI661P8ks3GN48pdZIlqFyyfeetUnDHox+NEjQbVAdqpMr9J8ZSt3ZdyQfek+M4n32DNlYkQZ02Fam+gYEHr+FZ7FYABpdFJ8yBrW2Gf2p46G8F4gtu8CXlXAQmZgzKkk9JkfxDyrZg18/srbB1toR5ZRTnDY10U5LoyDWLgLZQN4bMCB7zH4Va5/tMaipSHgPG2xDNORQvQZ5caQwzAQsyNj8JFPqmXaSPi/Z7nXlucwrlyMVCoZa0xe2QxGZYZjIBhhptM1YTszGFv4a7dN0Xw4d8qq7Z1ysxImWPnsNAAAAK0NSakZnDdkURMofdVBIRV1F7nEwNBJ0/GSaL4h2dW7iLeIz3Fe2UMBjkYJngFdh/mGSN6d1KAXhmDFm0lsbIMo6bUVUqUEqUEuMm+1qR3bavHU5mcSPTuH5ijJoPaW4uyty8isoYIjMQdu8QF02Oz/Krsfj1tjXUnwqIzN7D9dhVPBHLKzt4mYzHQDQD4D9T1poMVUDQCAK9qVKAe7ualS7ualBbZ8I9hXdcWfCPYV3QVYiwHEH4EaEHzB6GluNx7YZS1wZ7Y3dYDAeqaAwOqnXotN6y3/aIGOGVUmXuosD1B/CgMw/a7CPteA0nvB1/FgBPp6Gun7UYfZXLmYGVXIJO0NGX8a+bWMMbIvKTmZTBKSR+zsNN49waI4NiS7cvUElNOuhAbf4ifSs7nfontv8ABcTId865EYgqSwOUmAQ0aAHfQkSW9KeA1he0nF/o1kvlzMTlUHbUdfTfSs12J4txG9eKWLi5F7zi4s20BOgAEMJgwoI2O0Eicbb7TY+wV5NADCXD4r7D9xEUf6gxj40JxHB4iO7eLKN0hUdvZwND6QJP2gKugRxTiGWUTW4R8E9T+g6x5SQkt4FF8IK7AlGZGMad5kILfE17hAuUFRAOuxk/vTrm6GdavrHLK1aOSjRlN67B6Zo+GYAP8Zn1NLO0FkDDuEUS5VWJJLGSB4jqW8pPSmw6UDxg9xD0FxZ9NwPxIqlt0tjO1HBuCqiy3eY/If1puqAbAVThG7vtXd5SYAMDqRv7DyrGd9t8rd6e4iwGUggGRG3nSTg3Eks28twwqMUB1J01A/lP4U8RIWJJ31Op+dYfHYsKgAy5i7nUSRHdG+gP+1XwnbPKWxoQGxDM4uXFWJt5dIECSQNyTO/SKv4FixczAtmuWybbN94KxAP560h4fxNltADxQQDtlk/jAmKZ9mkQM5UZTlUEA93rqOs6a/pUy92VOeGpLD4GKR9o8RfLW7NhVm5Mu2oUDTbz1ovjOPa2FKxqSNfQbD++lI04mWvK5AkrHdnzBG/T0q8l1uRlNW6qrg1q+ma3dWQqhlfXUEwZ9Qd/7NW3znbL9ldxr3joYPmBoY66eVOMJfFy7OuixBmSDrJG28x7Uiu3Ye6BEm6VXyknKPhpVeTK+P8A1PHhj5mWGDBrcSDJOdTqpy6CII1E6HQ1pMPx7KIvLH7aglfiBLL8ZHrWc4bwRNWYuW6tmYZvQgaBfSrMXggkpb7q3FkL0DLB0HqPyrLDO4zcvTTkx77atOO4cgnn2tP216ekzQXEuOWmQraLOxGhTZT0JYwNDBgSfSs3gx4usNv7qrfr+NGCuuZ9OW1p+FcQF1dgHGjLMwfQ9VPQ/lR9Ya7cyd8NkcaBhvqdo+0P2TPzpva4xiQJ+jNdUbsv1bfC3c1b4H8dKtLtMaKh8ZiltqWbYfM+QHmTWexfahwVUWQhcxFxiHXSZNsLqum4bWqrkv33cs3Toq/uqNB7kk671eTZaAnm4l3cQxRSNdU7xCgMpkGBuDuTRWLa4ts5b10CVEZyT3nAPeMvsTqG06RQ2HWL7/8Alp/63orHf5Y9blsf/cWsuTrLpECWoW/fGswgkksToTqzGetavgH+V/Eax7N/zF7+H8q1/Z5psj3NbY/64f2M6lSpVVg93c1Kl3c1KC2z4R7Cu64s+EewruglIO2eHz2FE7OD1HQ+VP6SdrLoWyCxgZx0J6Hyqmfxuk4+2VXD21tm2tsjMNYYgb6mFIk1RhsAttpVnBiJzHYmSPnVn0xPM/Jv6V59KX1/lb+lclyyrpmGKjiWD5q5bjO4BkDN12/rR/ZO3bwLPDMyXcubu6oVmCIEsveM9RAgamhxiV8z8j/Sub2JUq0MJgjy6ee496nHkyxRlhK3Scast4Wz/wDlq9yPcIDHxofHdpbFseKXiRbAIf4qRKidJP56VzwzjmHKKtue6AOWqMWX3CjbQ67GDBNA9pMbbuoqLm5gZWnKym2J1PeA3EiOs1126m3PJ2S8OuXDdBJMEszruBmJY/u6nQDXzp4tI8DxW0ltV2IGuo36neihxq194fhWOqm2GgNCcWE2bnUhSQPUaj8RQ/8AjVr71IO03GeYVs2iSv24B7xOy/qR7U1Uzu9GOGJuZbiuFK6ll1nYnrGUjz/MU6u2hdtxLKGAOmh8x+lYzh2JOGzIcmdivdJMLP3iNF39a1/DkRLakDIMo0JmInrJ08qy1pvldjbYhQCSfUxJ9dKyHErSFhbvtl77MokAhYKjU+Zg+pmmfHuIMUyW9A8rn26a5fP39etZZgNt53nX5zvTy8V+Pi8zTG4BbaM1trncUNqQVaTEbb1bwe6RmJ0kj06e9LLOKCq1tj3WjLJ9R3f6fGnIt2PK2fgDSZa70pnhe8bQPG+Itd7v2RIED3BafOPwoXDYoAqsLBJEkEgBVmQBvrppTR8JanfTyGw/ChOLYpVyQZy5jGvRT8NyK6Jzz44xj/FZ3XN7inLynmKhA0GUzHsDMdaH4ZeLXLLNMl3by+/Bg7eIGkF6TMmSdSfenPD8Tba8nSMkHyJ1Hw2FRy4XXaeKzbf4IjJ/Sl3aHF5DbIknMfll1mphr9q0cuUrn2CqSCTv4RvVHGxZtKqhRmcwB6FlzsfPYCfhXPx47jXkvdVByLhykZSyAgjXVSszPmtMwtYrGYom5nQkFcoGvdJGuo2IliPhWu4diuYiuNJ3HkdiPnNdMwuOMtceVlvRz2dsgvcY7oVUegKySPcmPPu1oKx7YhrQ5iMFMqDOqkFgNRI2nQzI+JBYrxq/E/Q7hH3gwCj3Dhbn8qN+dXxsTBHaiypw7uwE2lNxSehUToek7fGs/hcSG8J13g6ET6f2Ku4xfxN5Va2bYCmTaIbvx0ZzBBB1jKIMTNJLOS6SEmzeXU2m7sHzWNvddD1FWxz/AEXHZthjN9+n1afncqzHfYH/AIifg0/pS/g9x+ddD7qlvpH2rh6aH3GlMMWe9Z9bg/8AQ5/Sss7+SIqSyGuXjpplHyzVpuz6Ra/iNZrBavfg7OB+E/ma0/BD9X8TWuN/CJvyMKlSpRIe7ualS7ualBbZ8I9hXdcWfCPYV3QSs920wou2URgDNzSfPI8VoaTdprgW2jHN3XBhQWPhYdPzqufqpx9vm1nD2jet28i5i4DKOgHeM/KPiKcDhtkXri8sEZEYDWBqwMa6bCk2DwDfSjfuG4e9mGW28ny32EAVrMLet3RzEIJIKztEHYg+tct/H7bW+V2UcUwSJaLKkEMo7pYbmI321FIr+G7rZWcGAAczbnrvTPtRxgL9SgkqwLE7bT8TqDSj/EkYlQCNBE6iBEaxvWuHrtS720PBc9pFZbjq5UBiDMxPRwRuT061yzO5ctcZ82jO0SQJhFAAAAk6jz+UvXlXDkk5RlIB21ggR6zSm1xS60QoQRtGorDeVjeYy03OCmOkaR0rlMFLGATPn8qv4His6vzCJSNTA0I0J+RpguNtfZuW5/eU/rSeSMtb9MrxrHhCEUjPrmI1y6bDpmNd9k8FnuF40QwP3v8AYfn6UotWw1zU6Zjr/Ea0PC8cUHJQQ7MTmEHKI1JH3pEa6flWlnWoTrt52wS3zFK/5mzREEa7jz1XX1oHCE2zK5TJEhhKjWJGo86q4/heVf0nvoHkmSTJUmfgK7wjtcZAgkg6qCsk947kjoBpUyev0dePfsbjcSztmZszAQNIC+w8/Wld28FYEmAdJ6aj/aiuIY0ZYHjnY7rHize1A28OWhnM+X99Kz1Z3k6cbNawgh2Vhlkf3sR6ineDtKyhivTXUxI0P4j8az9nDxpsAdB0+HlNaPg6MbR00LGNPQD8wapeuockt1aXcWTuo0RqVMfA/oaQ4gjMFHTc/EwP1+ArVcXwbNaCqQMpzSZGkHasbZzGIiTqfUn+5rp/xp5Xbk5stY6dMe97j9f96IwuFHi8/EP7/vWuGsOrzC3FIiDvvPzmm/CAjM9rlHmKdTnOVdNZI38q68spj8nLJb8R3D+YyqVh8vhcpnOh9XBVttDp60Jxa3LNmdnZjLNO0HRRGwHp1Jr23heRcuc62/LcgoUYwCRBEnc9f60VnwwEi1caNdWMfhVOLHD3E8ly9UozAEKPb20ruxiHttoxCEjy0J0nXpt85qjFXn7pYi2ubS2NJ0OvoP616tzN3SCAdj+sbitr+WOmcmq0uAxpS7ba4SyKwLLA8jB0EmDDR6e0763xWwyFxetlBu2dYHuZ0Oo0PnXzrCDMAfT50aLmHW1/9N/zAWBelZzARmzTmGuuWIrhw5Pcrqyw6mmhuXQ913XwELB+8RMt7GVA88vlFC8R4bbvqBcXUeFhoyn9kiq8Hjg/XX8/OR0I8qOFRb3tnsp4Zw+5be4XfmZsoVj4oXNo3mRO/Wisb47A683/APlco2P7+dKuM4e4WS4ssqTKKcra6ZlI3MEiPWku72jSjC4iLl2dM7aeTQANPWtlwT/L+JrF2cHauoTZMSdZzGT5OrGQR8xWs7LI62AH3DHrOnTXrXRLdaqNd7N6lSpRIe7ualS7ualBbZ8I9hXdcWfCPYV3QSknay8Esgt94fEwdAOpp3SHtk+WwGHRxrEkaEaDqenxqnJN41bH5RjMRfME3JA3FsHUjzcjYen50bh7RQGYkmYGw0AgfAUOQpsvAIzAjXVidRrG5mAKa/Rz5dK4cvXTqxvfZZjOHW7hl0BPnsfmKU4ngCKC6s0DXKTP471pWw58qHxuFYowAJkGoxyynS1mNIOPz9HtkdH/ADkf370qslyo6ba9TPkPOm+Pw1w2SrgrBlF8zmzCY+QHTf2L4LwvlqC8F/wT29fWtrlJirjdPeFcOyr3+pzBfL1P3m0+HSrsbwtbilTMEa1d9KGcpBlVDE9Nenv/ALUFZ4nbBILyQDpDa9dTJHTpFVnle1aAPZpEgC6wzGACAdfTam9jhNtPs8xzoCYkk9B0+PpVGBQ3b3MbRUkD38vh19fatRwXCSRdPsnt1Px6envV8d5VXK+MZfjvDQgDXLCKF3OZPP3mKs7JXbbZSqpmjKTuwAmNAIUxEnr61tcZgluDXp1/r6UDb7PWd2UN/CAfmNa1uH6Z+f7I+0lywFPdVr4giAs6HqdN9RFJBw+6NAi5enePdHQHStlxsIqLZVVAOpAA0UH9Tp86WGsOWzHpvxZX3C1ODIR9YzN6AlR+Gv400s2coADPAEAZjpXgrtRWMyq+Xfsp45imtqcputIggMTuD+FYq3iQuVWDKw8xtX0p0B3H5VTcwNtt0U/Cuji5vBjnx+TI4HH2ywzMIXXfcgafjB/+a13DsdbyqTbu5SAVOQkERv3Z/GvE4fbGy1puFYZRYtyoJCL0HkK1uU5r39KSXi9MX2kt3bjJetrcWzaKgkrp4tWKsRsY1jz1Fd4/C3LMG9euKHOWSFMmPIPqK1122CCrAxqCIAn3zNFZ3jrq1zluYGUEAiQ8mIEaaeXtPWtZfCajOzyvbN4ns8bhGUlgTJLqFED2JM7dK5xeDyMqbsCAoB6kae2n61qLOLUDKozsAAIIgnzJA0Uaa6T0BqrDYEK2YnM0kk7STv8A7elYz/Izxt8muXDhZNBEs3LaAtlYDxRM+pAI+MVcCCBGoO1GM4BidfL/AGpfds8ollnl7sPuT9ofs+Y6b1zb22nTooQZX4rsDH5EdD+lN+GcRDgA9duk/Dow6ilorgqVOdRP3h5x1H7QHz2q2Gf1WfJx77jUCugaA4ZjA4GomNCNmHmPj8qOO9aXphsv4hwoseZZbl3fP7L+jr199xT3szduNZ+tTI4YgiZBjqD1BoRab8O8HxNaceV3osFVKlStkB7u5qVLu5qUFtnwj2Fd1xZ8I9hXdBKy/wD2gg/R02gXVJkgCAG6mtRWc7c2i1hQoBPMU6+zVTO6xtX45vKRluzdk5VW4Ia0AAu+896evkPKDWhikXBUfmtmA8AkjY6mOg/ap7XFbttlj43Sq68e9DXsaFAHic7KNz6nyHr+dV8YxHKt5gMzMwVZ8z1PpE/lSyzjUXUhyzeJiurf0HkNhU66VGZCTmcy34AeS+n51ZFBnilv9r+U/pXY4pa3zfg39KrZWk1FGDE4i/I07v4qP6H5V6eE21H1aqp6kjNPoZ+fuBVox9qfENd9D/Sujj7X3xVt5fR1fa/huEU5bS6IgGbUbeXuxn8a1DL5T8NKwt63YuxmKmNfEf0NX4fJb0S6yDyF1gPlmitcOSSelM8NtiQ3WfWQD+VdWwo9IHWR+dZccQbpiG/mQ/mK8u8Qd1Kc9CraNIWSOsEEAaelafy4s/Crb17mM1zox0/dHh+fi/irwCvBdXoR8xXhvL94fMVyZbt26J1NOxUJrgXl+8PmK95g8xVdJ29mq2xSDdh86W8RwTu+YXVCxERPy1ivcPwpPtEv7nT5CBVtJmjCzjEaYMwJP9/pWrtkLbVegUDr5fGsqlkBcoACxEAR+VEtibn/AFH8tDH5Ca14+SYsc8bl6O+QT6ep0/v5UPf5X23tmPvOv6ikF7Bo5lxm/eLN+Zob/BrH/ST5Vp/6J+lf4qb8QuWzcVrbIc6kEKVMMuoOnoT8hS3EcWto+Rmg76x/f/zVmFwiWxCKFEzAED3ikPHrlwXIKsbRA1GwPUGNY96y8pnltpMbJoybHW1t966HC94eEEwZG25FEYXHo+isCSNoI/OsiigDugT6f7UZhcPdJkKekaEAesmmWMXmOj24nKP/AIR/0H/2k/L22ImKstgxrrpB8jp+VBsOUQDraOgP3D5H9k7A9Ky9np6ZtNnUEpMso3XzZR19R13rQ4LFB1EGTE6bEeY9KSqxGm/l/fnQZfkNnB+qJ1j/ALsn7Q/ZPUVpx57/ABrLl49dxsVNN+HHufE1n8JiQ46Tv6R5jzp/wzwfGtuP5ML6F1KlSuhAe7ualS7ualBLdwwPYV1zTXtSg85prO9ucUy4aRE51HzmpUrPl+FacXzjJ9nsU4uZSxIaQZ1Okka/E1pw+h20qVK48m2fugcYoeVdQwnY/n71lO0+EVHt5Myd0kwza94DqalSrcPtGTg2InvP/ManJMDvv8x/SpUrRJnwnh4uZszv3YiMvX+GibnCQNrlzX9z/wBlSpVlLaGfCx9tv9Pl+7Q+Cw+dZLNsp2XqP3a9qUk6V8rt0mElnGY90DonUH9mgUEm8Dtb20X130qVKnXSd9lQ4o/ku8belW2uIMYBVNZ6ehPnUqVGonbv6eZXupsOn+9dDGGCcq/L/epUppZ0MYdBlX5f71Yl3Xwr8q9qVAsa+Y6b+v8AWvRim01/E/1qVKiRKJfbXU/Nv61aLrad4/M/1qVKhC3O33m/mb+tc5zB7zfzN/WpUqEiLakQAzAehirEzT42+Y/pXlSoWc37rqBDtVZxbsGDNIIgghYM/CpUqcYpR+EabVvzKL+Qru4ARBEgzI+dSpXP9uj+oHgN5luXbQJy2z3PMSJifLp7V9E4PfJtA6a6/hXlSu/D28/9juaanNNe1K1QouXNa8qVK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 descr="http://mathix.org/linux/wp-content/uploads/2012/05/dysl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4" y="1196752"/>
            <a:ext cx="8289349" cy="44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Mtq4KdVPjlzIsy1OUiAHYT0jVDNCyKNT60jCqgnohEB0FTF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8" y="177281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sJpBum7pR1i55syz8EvL6wMyqOOcDYqUTyna_hA7f6frxs6Y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420888"/>
            <a:ext cx="38808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TEhQUExQWFhQVGBwYGRgYGRcaGxggHRgcGh0eHRsaHCggGxwmHBoYIjEhJSorLi4wHCAzODMsNygtLiwBCgoKDg0OGhAQGywkHyQsLC8sLCwsLCwsLCwsLCwsLCwsLCwsLCwsLCwsLCwsLCwsLCwsLCwsLCwsLCwsLCwsLP/AABEIAKQBMwMBIgACEQEDEQH/xAAbAAACAwEBAQAAAAAAAAAAAAAEBQADBgIBB//EAEcQAAIBAgQDBgIHBgQDBwUAAAECEQADBBIhMQUTQQYiMlFhcYGRFCNCUqGxwWJygpLR8BUzouEWJFMHQ2NzstLxNKOzwsP/xAAZAQEAAwEBAAAAAAAAAAAAAAAAAQIDBAX/xAAlEQEBAAICAgICAgMBAAAAAAAAAQIRAyESMTJBIlETQgQzYRT/2gAMAwEAAhEDEQA/APt1nwj2Fd1xZ8I9hXdBKlSpQSpUqUEqVRiMWieN1WfMgVT/AIpa6sV9WVlB9iwAPwoDalV27ysJVgR5ggihGxrt/lW8w+87FFPtCsx94g9DQH1KAJxA1+qb076fj3vlHxFdDiKgHOCjD7J1J/dyzmn0/OgNqUAcRebwW1UedxtffIoM+xYfpUN2+u6W3HmrMrewVlIPxYfCgPqVRh8SHmJBG4III+B/Par6CVKlSglSpUoJUqVKCVKlSglSgWutcMIcqgkF4kkjQhZ00PUyPTy8/wAJtHxjmHzuEv8AGG0HwAjpAoD6oxOJCQILMdlG5/QD1OlDnhiDwZkPTIxAH8M5Y9CIrzCoy3Gz94ts4GkAeEj7J6+RJJ02AdAXm1zW09Apcj+IlQflUzXk3y3F/ZBVh8CSG+Y+NG14TQAi4bp7pKoNCRIYnqBPhjY9ZkaRXR4RZO9tGPm4Dn+ZpNE4eyEUKNh8T7k9STVhNAuu2zaI5ZJDEKLbMTJ/ZLE5YAJjaBsKsHDw+t08wnofAPQJt8TJ9elFMgJB6jb0rsUAX+E2h4UCetvuGfPuxrXVm4yMEc5p8LQBMAmDGmaATpAOugijKC4shNpiol1GdB+0uo28zoR1BNAbUoWxiiTldcre8q37p6+xAPpRVAPd3NSpd3NSgts+EewruuLPhHsKpx18qAF8bnKs7AwTJ9AAT8IoPMRjQpyqC7/dWJHvJAUe+/Saqy32+1bT0AZz/MSB/ppBb4g1h8dbRbj3sxewhW4RcIwqEDPGQZnVhuNZrg47E3OF3bjyL0HIUS5mIBEHJlRydxAAmNKDRG1fG1xG/eQ/gVYR8jVWJxzABXU2gTBuSGQD0PQ+RYAD12Odx3E8U2BukI7H6wLeVCjQr9w8mRcJO0LvE6TVOJ4tjCMLlTOGvuDcNu7bzqrBUzW1BK5ka4e8AsoDI0oNnhcMi6qBJ3bct7sdT8TV81n+1XFL1i39UhVc1oc2A4XNeVCOUDnY5SYgeVIE4zjmuWSbRy8m6wYrdXmd+6A3LAKq2S3h3yuQRzWAnUANji+HqzKygLJ+sI0LrBhTHiE5d+gPnR2grGYnE4xAkNmuumGBflNlXm4pUufVgx3bbMddQBJNe47imL+hXPqWdwbiG74O6uIa1m5ay88oZ5UEdRNBss1UHDS4cmSBAHQTufcwPl7zisTisa9rO1w2hbbC5lt2WYnMbZuNLDOVEk5YnxA+jrs3xLFXL+KW+gW2jkW9GB0ZgNSoVgUCNILeI7bANHFe1KlADxNIU3FBzWwWETqBqVgbyOnnFW4XHW7ngcExMbMB0JU6j4iiCJ0NU38KrDURHhI0K+x6UF9ShcFdJlW8aaE/eBEhviPxBoqglSpUoJUqVKCUJxBjCoDBuHLI3AgsT7wCB6kUXS5rytiFAYFltvIB1Etb38qBD/iT2Xx9q1autekth15N7lNlwtvKou5eUoLqwjMNfU17b4liV4Y15yReHhblsGINwAE23RDmg7ZVnoBTzi/FVsZAUuXGcmEtrmaFEsYkaAfE6AAkxSm/2rsG5dsm1cd7bqmQKjFyWYKQC+glDq2XSDtrQKrXEMa13B9xiha533tOjMufLLoEItNypYZ+XJ85yV2L2NFrDuWdr1zDZmY2Y5btdwwK5AOgNwwddDrpodi+2lpFDMjopum3LgDNkdluFQGlspX4yIDbUx432gt4ZkV0uMXUt3FzQA6ISdZ8VxdBJM6UGaxGMx4w+IBz3TBUTaykKMU9lmARCWY2VFzRTMgqsEA94JsabhVrl1HutYki1mt21OHbOyF0gHmKQQx7piRrq6t9rrBawhzK94soVgJRluNaIaDr31ZZXMNJ21r3h/au1dYKqXBNxrYzBdSqO52YxpbbQwwkSBNBX2YxmLe9iRiVhEfLb7rDQMwEHIFYFAjSC8FjqPCBOyt/EXcRfOI5oPKVSGtNbRG5t3MiMdLgAy94TIIMmRBX/GVnlXLxS6LdsJLkKAWuLbZUBL+Ii6uphRrJEVOMdpslvD3bK5rd4F2dkulbaBQSzZFJXcbwBrrpQL+KcSxNhnsWVvNkI5bclnXlrg2IJuZSpbnqBE5p0iDT7s81+by32Z8rrlYoEkNaRzEAAgMzDz0gkkUJc7RG3eurdRBat2mvSjF3VFICs6gacw58oEnuH1j3F9q0tC3ns4hWcTlKDMv1i2hmho1d0AyzMyNjAaOpSG52i7uFZLTsMRe5RHdBtwHzFhmg5TbIME9SJ0ke32xtFbbcq+FuDOCUEC33BzGhjCZnA+8YJiBNBocRYDLG3kRuD0I9RXGBvF0BPiEq0feUw0ekg0BZ7QWTGZsgKs2ZyqqAtzlmSTvm2orhu96PDzTH8qlv9Zagtu7mpUu7mpQWIwCgnQAfpS76Wj4i2EYMBbuEwZAOa0BqNJgtpVmFti6A7appkXoY+0R1ncTIAg70YbC6GPDt6aR+VAnxfaBVxNrDqrMXuct2hgiHkXLwGaILwi93TRpnpVuK42tk3OcpXKt26sSc1u0ELN0gy8R1igcWuAGLa691Vv2BznU3SqpFs2+Y6Zss8u5GYjYr6UXxHhOGx9tWZi6MjKGt3GUMlwDMCUIlTlXT0oPeH9obV68bKi4G+tgshCtybgt3MrdcrMvz945ftHaAvMFustk5SwtsVYh8jBW2OVtCTAEEzAJorC8FtW3V1BDLzo1J/wA+4t25v5uqn02FDXuy+HYXQQ+W8wZlFxwqsHFzMizCHOAxIGp3oOOHcdsYsqiI7rlS7mNvuCTmTvHTNKyI1BAPkaJxPG7S3EtjNcZv+mpcIMwWXK+ESwHzOwJqcEwFizzFskkqQrgsWKkLmAM6g5XB16EV5d7P2C6XAhRkJP1Za2Gkhu+EIDiVB1mgAwvbGxcIVFvM5c28otmQQoclte6MpnWPLQkA8Wu2Vh2wwGZRidU5ilGYEDIyr5MzAdP1ozhfZjD4cg2w4yggS7MAMoXqdsoA+Fe4Dg2GZcLctSUs2lWyyu0NbgFJIP1g0UiZ8+tBzxLtJas3eSy3WfKrdy2zDv5wgkdSbb/KTA1qhO12HN5bYcd6zzho2YgpzIyxM8sFvw92d/g1p7vNIOc5NZP/AHfMy6bf99c95HlQ+H7OWEYMqsCLQtaO8FVXICQDGcLpn3jrQCWO2Vh+TAu/XkhO5Mxlk6GCO+vhnr90wywXGrd11RJlhdIkR/lXRaf/AFkR5ilv/DGEU2rZL5s5ugG9cJuMptsSwzd+Clvfb4mjuH9n7Nm611M+ds47zuyqLj8xgqsYUFxOlACvbTDfU5i6c9stvOmXNqq5hJkrmdVn1nbWtJSkdnbH1Hdb/lxCQzAxIOVoPeWVUweoFH4lmjuAFjtOw9T1IHkN/Tegosib7kDZEUnzMuQPgDP8Yo6liW+SyGSc5yuT1Ztm9NYWPIqPsimdBKlSpQSpUqUAN2bjlASEWA8bsSJy+gykEx5jXerlwaAqVGXJMBYAg7iPKQD7gVVwvwtO/Muf/kYD8Io2gX8W4TZxAUXQTlMgq7oRIgjMhBggwVmCN6A/wLCWH50FS10NJuXCue5ckQpbKua45MAASx86A4z2cvXLuJZLgRLlo5NTIusFRidNFNu2i9fE2nmVhuB3FwdiwSM9u5acyxYAJfW6VDZBICjKvdUaDRRsBeL4JhuWM6wlp3vTncQWZnuSQZKnM0qe6RpEURieG2b5V3GY5YBDMNC6XOh+9bQ/D1NZzgfZq/a+nBzb/wCZWECMxAP1ozEFBGYOkyWPd1Y6QLxTsliLjXsrWxnssguZ7gfXDiyLJAWBaDjm5gZn7PWg1NvgGHV0cIQyM7A531Ny4bjZhMOM7FgGkKdooQ9kMIc3duSzh551/NIVlChs8qmV3GQd2GIjWsz2q4Dct2riWrJuW3u3TbtJzCqZ8OiKxyCVcXFuMNI75JZSaMxnZzFuXVXt20Yu63M7m4rPgvo8ZAsQrw0htZ6RqGj/AOHsNyWs5Dy2KmM7yCioqMrTmVlFtIIIIIneveIdn8PeRLdxCVt6AB3XSIKkqQWVhoytIbqDWZudmMUMOlq2bRJs3rL57jxb5jq4yFbQDhcpUDKgE7aRTjD9nSuFxNtSqXr5vE3AW+3cuMknRtFcDTbWKC3DcBwjPiGGZjcLW7yG7da2SVWQbZbICFyxA0B0ir07O4cKi5WYJEFrlxm0ureEszFmPMRTqTtG2lZf/hbFLbblJhkZxiE5YuXeXbW9asqCp5ctlNo92F0bQiIp5xjg1y5ewrqtt1taMtx7i5DnRuYmQHM4CMoBjxbxIIdDAYYOVLkcu7bZVz3FyXCzsCDm1Lm4wIGhGhEVb/gGEuC0mSRhotqA1wQAFbI0H6xdEOVpEgdRWfPZC8XdnFlxzluAM9z66L5uZrkqQjKhNtQM0jqBADXs5wW/hrt93cXBeuzJc6LNxg2XJAfvIkSZCzm0CgCv8DsWCzpbLPcOUK7u695s8BXJCIGlu6NNSKN4aptk2mbMYzhts0kZ9P3yT7MtMCKDxel2yepLL8Chb81FBbd3NSpd3NSgo4NpaVOtsBP5RAPxWD8aPNLcQklAhy3IBncZR94bMJ0GxEkgjWrEN8EArbI6sHZfc5Sp9dM3x60GaxnA8SL9+5ZS24clwty7cNt2i3kzWWBRCjJnzrBOVRpMgscHvfQDZEC8TmeX/wA0m7zLmZ0VcvN7wJVdM+2lLuOdqrmGuYgdxgtxioclZCYexc5NuBreuM7ZQZ2bQ7VbxXtJfT6T3UCIMQqFSeZNqxzQxkFR1EQdgfSg4fsrcuXEZwERbeHTlrfukLluX2urOhYFLltZO4BG2ha4LB4g4F8OW5d9bPJW9Jbv8kDmAkAmHJ/lobhnatbmIWwxtg/8znGbvLysTbs2gQToXDzruYiu+0nGrmHvDKUClEH1hy20LXgmdyBMAH0kwJG9AlPZbE8l1CW1zXi4tDEXsqg4ZLStzMuYlHUsFj2ggVfxbs9jLhvIrKUd2uC5zXVpPD/owXKF0HNGeQes71fh+1V52tHl2ghTCs/ectOIvvZ7mgBUZQwJ3B21064b2qM27TleY7ooBbvsGDktAiYyxMR0oCOL8Jd7aWbCAW7NxWKNcuILwZHkFwCwK3GW5OslfPZXhOyN5MPDBXuzYBXm3FV7duxZR7eYDuA3EZtBrAnerOzvajEYnlhbaKblx5NxwSqhVcqBbPjXNkytBG52yl1jRiBjbIS6eWysWtnIECpAJ2Nx7jO6RBCgKZ13BTb4Di1a0uZXTJhFuMbr5lNi87vAKnPmV1GYkE5daHxfZXFthhbF6HF+TDxmtJbNq13ijQw7l09094bzDU74iMT9NtC3eIR0clCE5aKgCkkRzLlw3LluIKqApnXdWDi/ol1vpF2VvFUb6gXbgU8qC2Tl21a9r4WITTc6Ay7S8Iu3lTl5SVtXE77Msljbjw66hG/WQTRHZS21iwmHusDdTNpmk5S7FYOUZgFKjQQIjTah8IuKGLQPezryg11QqLbGmUZFg3C5uB2zFsoWFgnWn+IwyuIYA9R6HzB3B9RQXVKCwl0hjbcliAGVjALDYzGmYHQx5rtNE3boUEkwB1NANxU9wDqzoB/OPyEn4UYKCsg3GDkEIs5QQQST9qDqIEge5PlRtB7UrypNB7UryalAvxVwWS1xv8ptWP3DoAf3SAAY6x5mDbV4MJUgg7EGR8xQ17vXkXogzn3nKv8A+5+Ars8OtZs3LTNMzABnz03NBkcRxQjGXVXEsby4myi4bOpBtMlnmHlxMANcbN0I+Br4R2txGIQZRZDs9ldnK2jdDl7NwSCb1rIMwkTmGi1u8o8qmUUGR4J2luXr9q25spmthinfz3O6xZ7fTlqyhSDO51BgNRxntNesPcCIH/5rlDMYEci04QSRDMWIESZGisdKeY7tBbt4lcNlZnKcwlTb7i96JUuHacjaIrbVz2fxdkpdZbT2CHL3RdgNLKGzMczASsGJlRAIERQLO2HHLll7dpGS2H5ZzNmzPN9EKW40kKZMzoempAg7VXXvPa7ndv20KpnD2h9LSzluz1uITcWAO6DuO9WkPaHCfVzftTcjJLDvS2QR/F3ffSrMfxa3au2LTSXvuVUAA7KWLN5KIAnzZR1oFPZPtA+J+kZ+WTaaItSY8XdLZiC2g+6wnVV0lIe3F36Ml7NhszFpH1sKwtq4wx6/SCWKD1U9ye7W44Xi1vWkuqCFuDMJidfOOtFZR5UGI4z2za0byLyubba53GzSFXDC8pYDUS8rMagGBoa8vdr7ypZKpbucy+9vmKSLdwLlgW8zDvNmYDVtbbQD02WLwiXEZHUFWEMPMfCrQtAh4LfxN5GvFrfjdVtgNBVLjpLMTIc5QZAgSRB0IdYW8HUMJ9juCNCD6g6VbFAL3L5HS6pf2ZMqn4lWX+Q0DA0CO/enpbUj+JoP4KP9QqNi85y2SCdi26r7wRmPoD7xROHsBFge5J3JOpJ9SaDi7ualS7ualAPbEXpOz21A90LEj3Ief4T5aMKoNkMgB8h7g9CPI1QecugC3B5lsjfLKVJ/lHtQFm0p6DedhuNj70t7RpZ+jXTfUtaCkuqzmYdQMpBJbwxOswdDVtnGubgQ2imkksy6j9kLOaDAMkRI3q3ieCW9ae085XUqcpgieoI2I3BoFyYnPautcwr22tmcjcuXygOMrIxU6gDU7iDVuJ43hl5guXEBQLnBBJGZgoER3jmZRlEmWXzEkcLwL2w2e9cvMxmXyCNAIUIoAGk7akmk+K7GWXuYi5MNiIzHJZaO8jHxoSwJtr3WkDWIoDeH8XsYl7lu33sqIS0FQQwkQ0DUfMH2oLgvGcHzBhrBUi0ttUbVg2bnEKGMsxC2LjkncEEEzR3BuCfRyYu3LgNtEIfKZKAjNIEyQYiY0GlK7PYhUIZcTfDILa2z9UeWlpb6KglNRkxFwS0nQGZoHN/jGGt2Vvs6raeCrQe9mGbQASSRrtsCTtVGJ7R4cF8rB3txKqNYZ0Uwx0YAuswTGlc3+zoNjD2Uu3LbYbLyrq5M6kW2tSQylTKMw1HWelDP2QQ3rl43bha4ApnIYAe28BssxmtiATAzNETQM7fGsM1w21uKbiNkIAOjGdJiDqjAxsVg60IvH7RuLbVSwc24YAZTzOaQYOunJadOoqr/AIYjNlxF5V5vORYtkWmLu7lcyEnM1xvFMaREVXwTgVtcrB2bllEBbKc3JN1MxhRBJuvMeQoNLlEzGtdV5NB8R4pbsrLsBpIHU+w8vXYUCrtRjzaeyUIDkOO8CRl7k6SPtBPx9aQLirl4lmuF8pEZh3QYmQFgT6xPrS7Hccu4i8xWFXNlWJJCgbAxGp1J/EgCvLeGOYtzHLn7WkxERtBHXaufPlmOXttjw5ZY9Q7DP1c/CR+ZJojDox2JA9zSS1jmRhzYa2T4wIK/vDy9RWrtAQI661P8ks3GN48pdZIlqFyyfeetUnDHox+NEjQbVAdqpMr9J8ZSt3ZdyQfek+M4n32DNlYkQZ02Fam+gYEHr+FZ7FYABpdFJ8yBrW2Gf2p46G8F4gtu8CXlXAQmZgzKkk9JkfxDyrZg18/srbB1toR5ZRTnDY10U5LoyDWLgLZQN4bMCB7zH4Va5/tMaipSHgPG2xDNORQvQZ5caQwzAQsyNj8JFPqmXaSPi/Z7nXlucwrlyMVCoZa0xe2QxGZYZjIBhhptM1YTszGFv4a7dN0Xw4d8qq7Z1ysxImWPnsNAAAAK0NSakZnDdkURMofdVBIRV1F7nEwNBJ0/GSaL4h2dW7iLeIz3Fe2UMBjkYJngFdh/mGSN6d1KAXhmDFm0lsbIMo6bUVUqUEqUEuMm+1qR3bavHU5mcSPTuH5ijJoPaW4uyty8isoYIjMQdu8QF02Oz/Krsfj1tjXUnwqIzN7D9dhVPBHLKzt4mYzHQDQD4D9T1poMVUDQCAK9qVKAe7ualS7ualBbZ8I9hXdcWfCPYV3QVYiwHEH4EaEHzB6GluNx7YZS1wZ7Y3dYDAeqaAwOqnXotN6y3/aIGOGVUmXuosD1B/CgMw/a7CPteA0nvB1/FgBPp6Gun7UYfZXLmYGVXIJO0NGX8a+bWMMbIvKTmZTBKSR+zsNN49waI4NiS7cvUElNOuhAbf4ifSs7nfontv8ABcTId865EYgqSwOUmAQ0aAHfQkSW9KeA1he0nF/o1kvlzMTlUHbUdfTfSs12J4txG9eKWLi5F7zi4s20BOgAEMJgwoI2O0Eicbb7TY+wV5NADCXD4r7D9xEUf6gxj40JxHB4iO7eLKN0hUdvZwND6QJP2gKugRxTiGWUTW4R8E9T+g6x5SQkt4FF8IK7AlGZGMad5kILfE17hAuUFRAOuxk/vTrm6GdavrHLK1aOSjRlN67B6Zo+GYAP8Zn1NLO0FkDDuEUS5VWJJLGSB4jqW8pPSmw6UDxg9xD0FxZ9NwPxIqlt0tjO1HBuCqiy3eY/If1puqAbAVThG7vtXd5SYAMDqRv7DyrGd9t8rd6e4iwGUggGRG3nSTg3Eks28twwqMUB1J01A/lP4U8RIWJJ31Op+dYfHYsKgAy5i7nUSRHdG+gP+1XwnbPKWxoQGxDM4uXFWJt5dIECSQNyTO/SKv4FixczAtmuWybbN94KxAP560h4fxNltADxQQDtlk/jAmKZ9mkQM5UZTlUEA93rqOs6a/pUy92VOeGpLD4GKR9o8RfLW7NhVm5Mu2oUDTbz1ovjOPa2FKxqSNfQbD++lI04mWvK5AkrHdnzBG/T0q8l1uRlNW6qrg1q+ma3dWQqhlfXUEwZ9Qd/7NW3znbL9ldxr3joYPmBoY66eVOMJfFy7OuixBmSDrJG28x7Uiu3Ye6BEm6VXyknKPhpVeTK+P8A1PHhj5mWGDBrcSDJOdTqpy6CII1E6HQ1pMPx7KIvLH7aglfiBLL8ZHrWc4bwRNWYuW6tmYZvQgaBfSrMXggkpb7q3FkL0DLB0HqPyrLDO4zcvTTkx77atOO4cgnn2tP216ekzQXEuOWmQraLOxGhTZT0JYwNDBgSfSs3gx4usNv7qrfr+NGCuuZ9OW1p+FcQF1dgHGjLMwfQ9VPQ/lR9Ya7cyd8NkcaBhvqdo+0P2TPzpva4xiQJ+jNdUbsv1bfC3c1b4H8dKtLtMaKh8ZiltqWbYfM+QHmTWexfahwVUWQhcxFxiHXSZNsLqum4bWqrkv33cs3Toq/uqNB7kk671eTZaAnm4l3cQxRSNdU7xCgMpkGBuDuTRWLa4ts5b10CVEZyT3nAPeMvsTqG06RQ2HWL7/8Alp/63orHf5Y9blsf/cWsuTrLpECWoW/fGswgkksToTqzGetavgH+V/Eax7N/zF7+H8q1/Z5psj3NbY/64f2M6lSpVVg93c1Kl3c1KC2z4R7Cu64s+EewruglIO2eHz2FE7OD1HQ+VP6SdrLoWyCxgZx0J6Hyqmfxuk4+2VXD21tm2tsjMNYYgb6mFIk1RhsAttpVnBiJzHYmSPnVn0xPM/Jv6V59KX1/lb+lclyyrpmGKjiWD5q5bjO4BkDN12/rR/ZO3bwLPDMyXcubu6oVmCIEsveM9RAgamhxiV8z8j/Sub2JUq0MJgjy6ee496nHkyxRlhK3Scast4Wz/wDlq9yPcIDHxofHdpbFseKXiRbAIf4qRKidJP56VzwzjmHKKtue6AOWqMWX3CjbQ67GDBNA9pMbbuoqLm5gZWnKym2J1PeA3EiOs1126m3PJ2S8OuXDdBJMEszruBmJY/u6nQDXzp4tI8DxW0ltV2IGuo36neihxq194fhWOqm2GgNCcWE2bnUhSQPUaj8RQ/8AjVr71IO03GeYVs2iSv24B7xOy/qR7U1Uzu9GOGJuZbiuFK6ll1nYnrGUjz/MU6u2hdtxLKGAOmh8x+lYzh2JOGzIcmdivdJMLP3iNF39a1/DkRLakDIMo0JmInrJ08qy1pvldjbYhQCSfUxJ9dKyHErSFhbvtl77MokAhYKjU+Zg+pmmfHuIMUyW9A8rn26a5fP39etZZgNt53nX5zvTy8V+Pi8zTG4BbaM1trncUNqQVaTEbb1bwe6RmJ0kj06e9LLOKCq1tj3WjLJ9R3f6fGnIt2PK2fgDSZa70pnhe8bQPG+Itd7v2RIED3BafOPwoXDYoAqsLBJEkEgBVmQBvrppTR8JanfTyGw/ChOLYpVyQZy5jGvRT8NyK6Jzz44xj/FZ3XN7inLynmKhA0GUzHsDMdaH4ZeLXLLNMl3by+/Bg7eIGkF6TMmSdSfenPD8Tba8nSMkHyJ1Hw2FRy4XXaeKzbf4IjJ/Sl3aHF5DbIknMfll1mphr9q0cuUrn2CqSCTv4RvVHGxZtKqhRmcwB6FlzsfPYCfhXPx47jXkvdVByLhykZSyAgjXVSszPmtMwtYrGYom5nQkFcoGvdJGuo2IliPhWu4diuYiuNJ3HkdiPnNdMwuOMtceVlvRz2dsgvcY7oVUegKySPcmPPu1oKx7YhrQ5iMFMqDOqkFgNRI2nQzI+JBYrxq/E/Q7hH3gwCj3Dhbn8qN+dXxsTBHaiypw7uwE2lNxSehUToek7fGs/hcSG8J13g6ET6f2Ku4xfxN5Va2bYCmTaIbvx0ZzBBB1jKIMTNJLOS6SEmzeXU2m7sHzWNvddD1FWxz/AEXHZthjN9+n1afncqzHfYH/AIifg0/pS/g9x+ddD7qlvpH2rh6aH3GlMMWe9Z9bg/8AQ5/Sss7+SIqSyGuXjpplHyzVpuz6Ra/iNZrBavfg7OB+E/ma0/BD9X8TWuN/CJvyMKlSpRIe7ualS7ualBbZ8I9hXdcWfCPYV3QSs920wou2URgDNzSfPI8VoaTdprgW2jHN3XBhQWPhYdPzqufqpx9vm1nD2jet28i5i4DKOgHeM/KPiKcDhtkXri8sEZEYDWBqwMa6bCk2DwDfSjfuG4e9mGW28ny32EAVrMLet3RzEIJIKztEHYg+tct/H7bW+V2UcUwSJaLKkEMo7pYbmI321FIr+G7rZWcGAAczbnrvTPtRxgL9SgkqwLE7bT8TqDSj/EkYlQCNBE6iBEaxvWuHrtS720PBc9pFZbjq5UBiDMxPRwRuT061yzO5ctcZ82jO0SQJhFAAAAk6jz+UvXlXDkk5RlIB21ggR6zSm1xS60QoQRtGorDeVjeYy03OCmOkaR0rlMFLGATPn8qv4His6vzCJSNTA0I0J+RpguNtfZuW5/eU/rSeSMtb9MrxrHhCEUjPrmI1y6bDpmNd9k8FnuF40QwP3v8AYfn6UotWw1zU6Zjr/Ea0PC8cUHJQQ7MTmEHKI1JH3pEa6flWlnWoTrt52wS3zFK/5mzREEa7jz1XX1oHCE2zK5TJEhhKjWJGo86q4/heVf0nvoHkmSTJUmfgK7wjtcZAgkg6qCsk947kjoBpUyev0dePfsbjcSztmZszAQNIC+w8/Wld28FYEmAdJ6aj/aiuIY0ZYHjnY7rHize1A28OWhnM+X99Kz1Z3k6cbNawgh2Vhlkf3sR6ineDtKyhivTXUxI0P4j8az9nDxpsAdB0+HlNaPg6MbR00LGNPQD8wapeuockt1aXcWTuo0RqVMfA/oaQ4gjMFHTc/EwP1+ArVcXwbNaCqQMpzSZGkHasbZzGIiTqfUn+5rp/xp5Xbk5stY6dMe97j9f96IwuFHi8/EP7/vWuGsOrzC3FIiDvvPzmm/CAjM9rlHmKdTnOVdNZI38q68spj8nLJb8R3D+YyqVh8vhcpnOh9XBVttDp60Jxa3LNmdnZjLNO0HRRGwHp1Jr23heRcuc62/LcgoUYwCRBEnc9f60VnwwEi1caNdWMfhVOLHD3E8ly9UozAEKPb20ruxiHttoxCEjy0J0nXpt85qjFXn7pYi2ubS2NJ0OvoP616tzN3SCAdj+sbitr+WOmcmq0uAxpS7ba4SyKwLLA8jB0EmDDR6e0763xWwyFxetlBu2dYHuZ0Oo0PnXzrCDMAfT50aLmHW1/9N/zAWBelZzARmzTmGuuWIrhw5Pcrqyw6mmhuXQ913XwELB+8RMt7GVA88vlFC8R4bbvqBcXUeFhoyn9kiq8Hjg/XX8/OR0I8qOFRb3tnsp4Zw+5be4XfmZsoVj4oXNo3mRO/Wisb47A683/APlco2P7+dKuM4e4WS4ssqTKKcra6ZlI3MEiPWku72jSjC4iLl2dM7aeTQANPWtlwT/L+JrF2cHauoTZMSdZzGT5OrGQR8xWs7LI62AH3DHrOnTXrXRLdaqNd7N6lSpRIe7ualS7ualBbZ8I9hXdcWfCPYV3QSknay8Esgt94fEwdAOpp3SHtk+WwGHRxrEkaEaDqenxqnJN41bH5RjMRfME3JA3FsHUjzcjYen50bh7RQGYkmYGw0AgfAUOQpsvAIzAjXVidRrG5mAKa/Rz5dK4cvXTqxvfZZjOHW7hl0BPnsfmKU4ngCKC6s0DXKTP471pWw58qHxuFYowAJkGoxyynS1mNIOPz9HtkdH/ADkf370qslyo6ba9TPkPOm+Pw1w2SrgrBlF8zmzCY+QHTf2L4LwvlqC8F/wT29fWtrlJirjdPeFcOyr3+pzBfL1P3m0+HSrsbwtbilTMEa1d9KGcpBlVDE9Nenv/ALUFZ4nbBILyQDpDa9dTJHTpFVnle1aAPZpEgC6wzGACAdfTam9jhNtPs8xzoCYkk9B0+PpVGBQ3b3MbRUkD38vh19fatRwXCSRdPsnt1Px6envV8d5VXK+MZfjvDQgDXLCKF3OZPP3mKs7JXbbZSqpmjKTuwAmNAIUxEnr61tcZgluDXp1/r6UDb7PWd2UN/CAfmNa1uH6Z+f7I+0lywFPdVr4giAs6HqdN9RFJBw+6NAi5enePdHQHStlxsIqLZVVAOpAA0UH9Tp86WGsOWzHpvxZX3C1ODIR9YzN6AlR+Gv400s2coADPAEAZjpXgrtRWMyq+Xfsp45imtqcputIggMTuD+FYq3iQuVWDKw8xtX0p0B3H5VTcwNtt0U/Cuji5vBjnx+TI4HH2ywzMIXXfcgafjB/+a13DsdbyqTbu5SAVOQkERv3Z/GvE4fbGy1puFYZRYtyoJCL0HkK1uU5r39KSXi9MX2kt3bjJetrcWzaKgkrp4tWKsRsY1jz1Fd4/C3LMG9euKHOWSFMmPIPqK1122CCrAxqCIAn3zNFZ3jrq1zluYGUEAiQ8mIEaaeXtPWtZfCajOzyvbN4ns8bhGUlgTJLqFED2JM7dK5xeDyMqbsCAoB6kae2n61qLOLUDKozsAAIIgnzJA0Uaa6T0BqrDYEK2YnM0kk7STv8A7elYz/Izxt8muXDhZNBEs3LaAtlYDxRM+pAI+MVcCCBGoO1GM4BidfL/AGpfds8ollnl7sPuT9ofs+Y6b1zb22nTooQZX4rsDH5EdD+lN+GcRDgA9duk/Dow6ilorgqVOdRP3h5x1H7QHz2q2Gf1WfJx77jUCugaA4ZjA4GomNCNmHmPj8qOO9aXphsv4hwoseZZbl3fP7L+jr199xT3szduNZ+tTI4YgiZBjqD1BoRab8O8HxNaceV3osFVKlStkB7u5qVLu5qUFtnwj2Fd1xZ8I9hXdBKy/wD2gg/R02gXVJkgCAG6mtRWc7c2i1hQoBPMU6+zVTO6xtX45vKRluzdk5VW4Ia0AAu+896evkPKDWhikXBUfmtmA8AkjY6mOg/ap7XFbttlj43Sq68e9DXsaFAHic7KNz6nyHr+dV8YxHKt5gMzMwVZ8z1PpE/lSyzjUXUhyzeJiurf0HkNhU66VGZCTmcy34AeS+n51ZFBnilv9r+U/pXY4pa3zfg39KrZWk1FGDE4i/I07v4qP6H5V6eE21H1aqp6kjNPoZ+fuBVox9qfENd9D/Sujj7X3xVt5fR1fa/huEU5bS6IgGbUbeXuxn8a1DL5T8NKwt63YuxmKmNfEf0NX4fJb0S6yDyF1gPlmitcOSSelM8NtiQ3WfWQD+VdWwo9IHWR+dZccQbpiG/mQ/mK8u8Qd1Kc9CraNIWSOsEEAaelafy4s/Crb17mM1zox0/dHh+fi/irwCvBdXoR8xXhvL94fMVyZbt26J1NOxUJrgXl+8PmK95g8xVdJ29mq2xSDdh86W8RwTu+YXVCxERPy1ivcPwpPtEv7nT5CBVtJmjCzjEaYMwJP9/pWrtkLbVegUDr5fGsqlkBcoACxEAR+VEtibn/AFH8tDH5Ca14+SYsc8bl6O+QT6ep0/v5UPf5X23tmPvOv6ikF7Bo5lxm/eLN+Zob/BrH/ST5Vp/6J+lf4qb8QuWzcVrbIc6kEKVMMuoOnoT8hS3EcWto+Rmg76x/f/zVmFwiWxCKFEzAED3ikPHrlwXIKsbRA1GwPUGNY96y8pnltpMbJoybHW1t966HC94eEEwZG25FEYXHo+isCSNoI/OsiigDugT6f7UZhcPdJkKekaEAesmmWMXmOj24nKP/AIR/0H/2k/L22ImKstgxrrpB8jp+VBsOUQDraOgP3D5H9k7A9Ky9np6ZtNnUEpMso3XzZR19R13rQ4LFB1EGTE6bEeY9KSqxGm/l/fnQZfkNnB+qJ1j/ALsn7Q/ZPUVpx57/ABrLl49dxsVNN+HHufE1n8JiQ46Tv6R5jzp/wzwfGtuP5ML6F1KlSuhAe7ualS7ualBLdwwPYV1zTXtSg85prO9ucUy4aRE51HzmpUrPl+FacXzjJ9nsU4uZSxIaQZ1Okka/E1pw+h20qVK48m2fugcYoeVdQwnY/n71lO0+EVHt5Myd0kwza94DqalSrcPtGTg2InvP/ManJMDvv8x/SpUrRJnwnh4uZszv3YiMvX+GibnCQNrlzX9z/wBlSpVlLaGfCx9tv9Pl+7Q+Cw+dZLNsp2XqP3a9qUk6V8rt0mElnGY90DonUH9mgUEm8Dtb20X130qVKnXSd9lQ4o/ku8belW2uIMYBVNZ6ehPnUqVGonbv6eZXupsOn+9dDGGCcq/L/epUppZ0MYdBlX5f71Yl3Xwr8q9qVAsa+Y6b+v8AWvRim01/E/1qVKiRKJfbXU/Nv61aLrad4/M/1qVKhC3O33m/mb+tc5zB7zfzN/WpUqEiLakQAzAehirEzT42+Y/pXlSoWc37rqBDtVZxbsGDNIIgghYM/CpUqcYpR+EabVvzKL+Qru4ARBEgzI+dSpXP9uj+oHgN5luXbQJy2z3PMSJifLp7V9E4PfJtA6a6/hXlSu/D28/9juaanNNe1K1QouXNa8qVK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8" descr="data:image/jpeg;base64,/9j/4AAQSkZJRgABAQAAAQABAAD/2wCEAAkGBxQTEhQUExQWFhQVGBwYGRgYGRcaGxggHRgcGh0eHRsaHCggGxwmHBoYIjEhJSorLi4wHCAzODMsNygtLiwBCgoKDg0OGhAQGywkHyQsLC8sLCwsLCwsLCwsLCwsLCwsLCwsLCwsLCwsLCwsLCwsLCwsLCwsLCwsLCwsLCwsLP/AABEIAKQBMwMBIgACEQEDEQH/xAAbAAACAwEBAQAAAAAAAAAAAAAEBQADBgIBB//EAEcQAAIBAgQDBgIHBgQDBwUAAAECEQADBBIhMQUTQQYiMlFhcYGRFCNCUqGxwWJygpLR8BUzouEWJFMHQ2NzstLxNKOzwsP/xAAZAQEAAwEBAAAAAAAAAAAAAAAAAQIDBAX/xAAlEQEBAAICAgICAgMBAAAAAAAAAQIRAyESMTJBIlETQgQzYRT/2gAMAwEAAhEDEQA/APt1nwj2Fd1xZ8I9hXdBKlSpQSpUqUEqVRiMWieN1WfMgVT/AIpa6sV9WVlB9iwAPwoDalV27ysJVgR5ggihGxrt/lW8w+87FFPtCsx94g9DQH1KAJxA1+qb076fj3vlHxFdDiKgHOCjD7J1J/dyzmn0/OgNqUAcRebwW1UedxtffIoM+xYfpUN2+u6W3HmrMrewVlIPxYfCgPqVRh8SHmJBG4III+B/Par6CVKlSglSpUoJUqVKCVKlSglSgWutcMIcqgkF4kkjQhZ00PUyPTy8/wAJtHxjmHzuEv8AGG0HwAjpAoD6oxOJCQILMdlG5/QD1OlDnhiDwZkPTIxAH8M5Y9CIrzCoy3Gz94ts4GkAeEj7J6+RJJ02AdAXm1zW09Apcj+IlQflUzXk3y3F/ZBVh8CSG+Y+NG14TQAi4bp7pKoNCRIYnqBPhjY9ZkaRXR4RZO9tGPm4Dn+ZpNE4eyEUKNh8T7k9STVhNAuu2zaI5ZJDEKLbMTJ/ZLE5YAJjaBsKsHDw+t08wnofAPQJt8TJ9elFMgJB6jb0rsUAX+E2h4UCetvuGfPuxrXVm4yMEc5p8LQBMAmDGmaATpAOugijKC4shNpiol1GdB+0uo28zoR1BNAbUoWxiiTldcre8q37p6+xAPpRVAPd3NSpd3NSgts+EewruuLPhHsKpx18qAF8bnKs7AwTJ9AAT8IoPMRjQpyqC7/dWJHvJAUe+/Saqy32+1bT0AZz/MSB/ppBb4g1h8dbRbj3sxewhW4RcIwqEDPGQZnVhuNZrg47E3OF3bjyL0HIUS5mIBEHJlRydxAAmNKDRG1fG1xG/eQ/gVYR8jVWJxzABXU2gTBuSGQD0PQ+RYAD12Odx3E8U2BukI7H6wLeVCjQr9w8mRcJO0LvE6TVOJ4tjCMLlTOGvuDcNu7bzqrBUzW1BK5ka4e8AsoDI0oNnhcMi6qBJ3bct7sdT8TV81n+1XFL1i39UhVc1oc2A4XNeVCOUDnY5SYgeVIE4zjmuWSbRy8m6wYrdXmd+6A3LAKq2S3h3yuQRzWAnUANji+HqzKygLJ+sI0LrBhTHiE5d+gPnR2grGYnE4xAkNmuumGBflNlXm4pUufVgx3bbMddQBJNe47imL+hXPqWdwbiG74O6uIa1m5ay88oZ5UEdRNBss1UHDS4cmSBAHQTufcwPl7zisTisa9rO1w2hbbC5lt2WYnMbZuNLDOVEk5YnxA+jrs3xLFXL+KW+gW2jkW9GB0ZgNSoVgUCNILeI7bANHFe1KlADxNIU3FBzWwWETqBqVgbyOnnFW4XHW7ngcExMbMB0JU6j4iiCJ0NU38KrDURHhI0K+x6UF9ShcFdJlW8aaE/eBEhviPxBoqglSpUoJUqVKCUJxBjCoDBuHLI3AgsT7wCB6kUXS5rytiFAYFltvIB1Etb38qBD/iT2Xx9q1autekth15N7lNlwtvKou5eUoLqwjMNfU17b4liV4Y15yReHhblsGINwAE23RDmg7ZVnoBTzi/FVsZAUuXGcmEtrmaFEsYkaAfE6AAkxSm/2rsG5dsm1cd7bqmQKjFyWYKQC+glDq2XSDtrQKrXEMa13B9xiha533tOjMufLLoEItNypYZ+XJ85yV2L2NFrDuWdr1zDZmY2Y5btdwwK5AOgNwwddDrpodi+2lpFDMjopum3LgDNkdluFQGlspX4yIDbUx432gt4ZkV0uMXUt3FzQA6ISdZ8VxdBJM6UGaxGMx4w+IBz3TBUTaykKMU9lmARCWY2VFzRTMgqsEA94JsabhVrl1HutYki1mt21OHbOyF0gHmKQQx7piRrq6t9rrBawhzK94soVgJRluNaIaDr31ZZXMNJ21r3h/au1dYKqXBNxrYzBdSqO52YxpbbQwwkSBNBX2YxmLe9iRiVhEfLb7rDQMwEHIFYFAjSC8FjqPCBOyt/EXcRfOI5oPKVSGtNbRG5t3MiMdLgAy94TIIMmRBX/GVnlXLxS6LdsJLkKAWuLbZUBL+Ii6uphRrJEVOMdpslvD3bK5rd4F2dkulbaBQSzZFJXcbwBrrpQL+KcSxNhnsWVvNkI5bclnXlrg2IJuZSpbnqBE5p0iDT7s81+by32Z8rrlYoEkNaRzEAAgMzDz0gkkUJc7RG3eurdRBat2mvSjF3VFICs6gacw58oEnuH1j3F9q0tC3ns4hWcTlKDMv1i2hmho1d0AyzMyNjAaOpSG52i7uFZLTsMRe5RHdBtwHzFhmg5TbIME9SJ0ke32xtFbbcq+FuDOCUEC33BzGhjCZnA+8YJiBNBocRYDLG3kRuD0I9RXGBvF0BPiEq0feUw0ekg0BZ7QWTGZsgKs2ZyqqAtzlmSTvm2orhu96PDzTH8qlv9Zagtu7mpUu7mpQWIwCgnQAfpS76Wj4i2EYMBbuEwZAOa0BqNJgtpVmFti6A7appkXoY+0R1ncTIAg70YbC6GPDt6aR+VAnxfaBVxNrDqrMXuct2hgiHkXLwGaILwi93TRpnpVuK42tk3OcpXKt26sSc1u0ELN0gy8R1igcWuAGLa691Vv2BznU3SqpFs2+Y6Zss8u5GYjYr6UXxHhOGx9tWZi6MjKGt3GUMlwDMCUIlTlXT0oPeH9obV68bKi4G+tgshCtybgt3MrdcrMvz945ftHaAvMFustk5SwtsVYh8jBW2OVtCTAEEzAJorC8FtW3V1BDLzo1J/wA+4t25v5uqn02FDXuy+HYXQQ+W8wZlFxwqsHFzMizCHOAxIGp3oOOHcdsYsqiI7rlS7mNvuCTmTvHTNKyI1BAPkaJxPG7S3EtjNcZv+mpcIMwWXK+ESwHzOwJqcEwFizzFskkqQrgsWKkLmAM6g5XB16EV5d7P2C6XAhRkJP1Za2Gkhu+EIDiVB1mgAwvbGxcIVFvM5c28otmQQoclte6MpnWPLQkA8Wu2Vh2wwGZRidU5ilGYEDIyr5MzAdP1ozhfZjD4cg2w4yggS7MAMoXqdsoA+Fe4Dg2GZcLctSUs2lWyyu0NbgFJIP1g0UiZ8+tBzxLtJas3eSy3WfKrdy2zDv5wgkdSbb/KTA1qhO12HN5bYcd6zzho2YgpzIyxM8sFvw92d/g1p7vNIOc5NZP/AHfMy6bf99c95HlQ+H7OWEYMqsCLQtaO8FVXICQDGcLpn3jrQCWO2Vh+TAu/XkhO5Mxlk6GCO+vhnr90wywXGrd11RJlhdIkR/lXRaf/AFkR5ilv/DGEU2rZL5s5ugG9cJuMptsSwzd+Clvfb4mjuH9n7Nm611M+ds47zuyqLj8xgqsYUFxOlACvbTDfU5i6c9stvOmXNqq5hJkrmdVn1nbWtJSkdnbH1Hdb/lxCQzAxIOVoPeWVUweoFH4lmjuAFjtOw9T1IHkN/Tegosib7kDZEUnzMuQPgDP8Yo6liW+SyGSc5yuT1Ztm9NYWPIqPsimdBKlSpQSpUqUAN2bjlASEWA8bsSJy+gykEx5jXerlwaAqVGXJMBYAg7iPKQD7gVVwvwtO/Muf/kYD8Io2gX8W4TZxAUXQTlMgq7oRIgjMhBggwVmCN6A/wLCWH50FS10NJuXCue5ckQpbKua45MAASx86A4z2cvXLuJZLgRLlo5NTIusFRidNFNu2i9fE2nmVhuB3FwdiwSM9u5acyxYAJfW6VDZBICjKvdUaDRRsBeL4JhuWM6wlp3vTncQWZnuSQZKnM0qe6RpEURieG2b5V3GY5YBDMNC6XOh+9bQ/D1NZzgfZq/a+nBzb/wCZWECMxAP1ozEFBGYOkyWPd1Y6QLxTsliLjXsrWxnssguZ7gfXDiyLJAWBaDjm5gZn7PWg1NvgGHV0cIQyM7A531Ny4bjZhMOM7FgGkKdooQ9kMIc3duSzh551/NIVlChs8qmV3GQd2GIjWsz2q4Dct2riWrJuW3u3TbtJzCqZ8OiKxyCVcXFuMNI75JZSaMxnZzFuXVXt20Yu63M7m4rPgvo8ZAsQrw0htZ6RqGj/AOHsNyWs5Dy2KmM7yCioqMrTmVlFtIIIIIneveIdn8PeRLdxCVt6AB3XSIKkqQWVhoytIbqDWZudmMUMOlq2bRJs3rL57jxb5jq4yFbQDhcpUDKgE7aRTjD9nSuFxNtSqXr5vE3AW+3cuMknRtFcDTbWKC3DcBwjPiGGZjcLW7yG7da2SVWQbZbICFyxA0B0ir07O4cKi5WYJEFrlxm0ureEszFmPMRTqTtG2lZf/hbFLbblJhkZxiE5YuXeXbW9asqCp5ctlNo92F0bQiIp5xjg1y5ewrqtt1taMtx7i5DnRuYmQHM4CMoBjxbxIIdDAYYOVLkcu7bZVz3FyXCzsCDm1Lm4wIGhGhEVb/gGEuC0mSRhotqA1wQAFbI0H6xdEOVpEgdRWfPZC8XdnFlxzluAM9z66L5uZrkqQjKhNtQM0jqBADXs5wW/hrt93cXBeuzJc6LNxg2XJAfvIkSZCzm0CgCv8DsWCzpbLPcOUK7u695s8BXJCIGlu6NNSKN4aptk2mbMYzhts0kZ9P3yT7MtMCKDxel2yepLL8Chb81FBbd3NSpd3NSgo4NpaVOtsBP5RAPxWD8aPNLcQklAhy3IBncZR94bMJ0GxEkgjWrEN8EArbI6sHZfc5Sp9dM3x60GaxnA8SL9+5ZS24clwty7cNt2i3kzWWBRCjJnzrBOVRpMgscHvfQDZEC8TmeX/wA0m7zLmZ0VcvN7wJVdM+2lLuOdqrmGuYgdxgtxioclZCYexc5NuBreuM7ZQZ2bQ7VbxXtJfT6T3UCIMQqFSeZNqxzQxkFR1EQdgfSg4fsrcuXEZwERbeHTlrfukLluX2urOhYFLltZO4BG2ha4LB4g4F8OW5d9bPJW9Jbv8kDmAkAmHJ/lobhnatbmIWwxtg/8znGbvLysTbs2gQToXDzruYiu+0nGrmHvDKUClEH1hy20LXgmdyBMAH0kwJG9AlPZbE8l1CW1zXi4tDEXsqg4ZLStzMuYlHUsFj2ggVfxbs9jLhvIrKUd2uC5zXVpPD/owXKF0HNGeQes71fh+1V52tHl2ghTCs/ectOIvvZ7mgBUZQwJ3B21064b2qM27TleY7ooBbvsGDktAiYyxMR0oCOL8Jd7aWbCAW7NxWKNcuILwZHkFwCwK3GW5OslfPZXhOyN5MPDBXuzYBXm3FV7duxZR7eYDuA3EZtBrAnerOzvajEYnlhbaKblx5NxwSqhVcqBbPjXNkytBG52yl1jRiBjbIS6eWysWtnIECpAJ2Nx7jO6RBCgKZ13BTb4Di1a0uZXTJhFuMbr5lNi87vAKnPmV1GYkE5daHxfZXFthhbF6HF+TDxmtJbNq13ijQw7l09094bzDU74iMT9NtC3eIR0clCE5aKgCkkRzLlw3LluIKqApnXdWDi/ol1vpF2VvFUb6gXbgU8qC2Tl21a9r4WITTc6Ay7S8Iu3lTl5SVtXE77Msljbjw66hG/WQTRHZS21iwmHusDdTNpmk5S7FYOUZgFKjQQIjTah8IuKGLQPezryg11QqLbGmUZFg3C5uB2zFsoWFgnWn+IwyuIYA9R6HzB3B9RQXVKCwl0hjbcliAGVjALDYzGmYHQx5rtNE3boUEkwB1NANxU9wDqzoB/OPyEn4UYKCsg3GDkEIs5QQQST9qDqIEge5PlRtB7UrypNB7UryalAvxVwWS1xv8ptWP3DoAf3SAAY6x5mDbV4MJUgg7EGR8xQ17vXkXogzn3nKv8A+5+Ars8OtZs3LTNMzABnz03NBkcRxQjGXVXEsby4myi4bOpBtMlnmHlxMANcbN0I+Br4R2txGIQZRZDs9ldnK2jdDl7NwSCb1rIMwkTmGi1u8o8qmUUGR4J2luXr9q25spmthinfz3O6xZ7fTlqyhSDO51BgNRxntNesPcCIH/5rlDMYEci04QSRDMWIESZGisdKeY7tBbt4lcNlZnKcwlTb7i96JUuHacjaIrbVz2fxdkpdZbT2CHL3RdgNLKGzMczASsGJlRAIERQLO2HHLll7dpGS2H5ZzNmzPN9EKW40kKZMzoempAg7VXXvPa7ndv20KpnD2h9LSzluz1uITcWAO6DuO9WkPaHCfVzftTcjJLDvS2QR/F3ffSrMfxa3au2LTSXvuVUAA7KWLN5KIAnzZR1oFPZPtA+J+kZ+WTaaItSY8XdLZiC2g+6wnVV0lIe3F36Ml7NhszFpH1sKwtq4wx6/SCWKD1U9ye7W44Xi1vWkuqCFuDMJidfOOtFZR5UGI4z2za0byLyubba53GzSFXDC8pYDUS8rMagGBoa8vdr7ypZKpbucy+9vmKSLdwLlgW8zDvNmYDVtbbQD02WLwiXEZHUFWEMPMfCrQtAh4LfxN5GvFrfjdVtgNBVLjpLMTIc5QZAgSRB0IdYW8HUMJ9juCNCD6g6VbFAL3L5HS6pf2ZMqn4lWX+Q0DA0CO/enpbUj+JoP4KP9QqNi85y2SCdi26r7wRmPoD7xROHsBFge5J3JOpJ9SaDi7ualS7ualAPbEXpOz21A90LEj3Ief4T5aMKoNkMgB8h7g9CPI1QecugC3B5lsjfLKVJ/lHtQFm0p6DedhuNj70t7RpZ+jXTfUtaCkuqzmYdQMpBJbwxOswdDVtnGubgQ2imkksy6j9kLOaDAMkRI3q3ieCW9ae085XUqcpgieoI2I3BoFyYnPautcwr22tmcjcuXygOMrIxU6gDU7iDVuJ43hl5guXEBQLnBBJGZgoER3jmZRlEmWXzEkcLwL2w2e9cvMxmXyCNAIUIoAGk7akmk+K7GWXuYi5MNiIzHJZaO8jHxoSwJtr3WkDWIoDeH8XsYl7lu33sqIS0FQQwkQ0DUfMH2oLgvGcHzBhrBUi0ttUbVg2bnEKGMsxC2LjkncEEEzR3BuCfRyYu3LgNtEIfKZKAjNIEyQYiY0GlK7PYhUIZcTfDILa2z9UeWlpb6KglNRkxFwS0nQGZoHN/jGGt2Vvs6raeCrQe9mGbQASSRrtsCTtVGJ7R4cF8rB3txKqNYZ0Uwx0YAuswTGlc3+zoNjD2Uu3LbYbLyrq5M6kW2tSQylTKMw1HWelDP2QQ3rl43bha4ApnIYAe28BssxmtiATAzNETQM7fGsM1w21uKbiNkIAOjGdJiDqjAxsVg60IvH7RuLbVSwc24YAZTzOaQYOunJadOoqr/AIYjNlxF5V5vORYtkWmLu7lcyEnM1xvFMaREVXwTgVtcrB2bllEBbKc3JN1MxhRBJuvMeQoNLlEzGtdV5NB8R4pbsrLsBpIHU+w8vXYUCrtRjzaeyUIDkOO8CRl7k6SPtBPx9aQLirl4lmuF8pEZh3QYmQFgT6xPrS7Hccu4i8xWFXNlWJJCgbAxGp1J/EgCvLeGOYtzHLn7WkxERtBHXaufPlmOXttjw5ZY9Q7DP1c/CR+ZJojDox2JA9zSS1jmRhzYa2T4wIK/vDy9RWrtAQI661P8ks3GN48pdZIlqFyyfeetUnDHox+NEjQbVAdqpMr9J8ZSt3ZdyQfek+M4n32DNlYkQZ02Fam+gYEHr+FZ7FYABpdFJ8yBrW2Gf2p46G8F4gtu8CXlXAQmZgzKkk9JkfxDyrZg18/srbB1toR5ZRTnDY10U5LoyDWLgLZQN4bMCB7zH4Va5/tMaipSHgPG2xDNORQvQZ5caQwzAQsyNj8JFPqmXaSPi/Z7nXlucwrlyMVCoZa0xe2QxGZYZjIBhhptM1YTszGFv4a7dN0Xw4d8qq7Z1ysxImWPnsNAAAAK0NSakZnDdkURMofdVBIRV1F7nEwNBJ0/GSaL4h2dW7iLeIz3Fe2UMBjkYJngFdh/mGSN6d1KAXhmDFm0lsbIMo6bUVUqUEqUEuMm+1qR3bavHU5mcSPTuH5ijJoPaW4uyty8isoYIjMQdu8QF02Oz/Krsfj1tjXUnwqIzN7D9dhVPBHLKzt4mYzHQDQD4D9T1poMVUDQCAK9qVKAe7ualS7ualBbZ8I9hXdcWfCPYV3QVYiwHEH4EaEHzB6GluNx7YZS1wZ7Y3dYDAeqaAwOqnXotN6y3/aIGOGVUmXuosD1B/CgMw/a7CPteA0nvB1/FgBPp6Gun7UYfZXLmYGVXIJO0NGX8a+bWMMbIvKTmZTBKSR+zsNN49waI4NiS7cvUElNOuhAbf4ifSs7nfontv8ABcTId865EYgqSwOUmAQ0aAHfQkSW9KeA1he0nF/o1kvlzMTlUHbUdfTfSs12J4txG9eKWLi5F7zi4s20BOgAEMJgwoI2O0Eicbb7TY+wV5NADCXD4r7D9xEUf6gxj40JxHB4iO7eLKN0hUdvZwND6QJP2gKugRxTiGWUTW4R8E9T+g6x5SQkt4FF8IK7AlGZGMad5kILfE17hAuUFRAOuxk/vTrm6GdavrHLK1aOSjRlN67B6Zo+GYAP8Zn1NLO0FkDDuEUS5VWJJLGSB4jqW8pPSmw6UDxg9xD0FxZ9NwPxIqlt0tjO1HBuCqiy3eY/If1puqAbAVThG7vtXd5SYAMDqRv7DyrGd9t8rd6e4iwGUggGRG3nSTg3Eks28twwqMUB1J01A/lP4U8RIWJJ31Op+dYfHYsKgAy5i7nUSRHdG+gP+1XwnbPKWxoQGxDM4uXFWJt5dIECSQNyTO/SKv4FixczAtmuWybbN94KxAP560h4fxNltADxQQDtlk/jAmKZ9mkQM5UZTlUEA93rqOs6a/pUy92VOeGpLD4GKR9o8RfLW7NhVm5Mu2oUDTbz1ovjOPa2FKxqSNfQbD++lI04mWvK5AkrHdnzBG/T0q8l1uRlNW6qrg1q+ma3dWQqhlfXUEwZ9Qd/7NW3znbL9ldxr3joYPmBoY66eVOMJfFy7OuixBmSDrJG28x7Uiu3Ye6BEm6VXyknKPhpVeTK+P8A1PHhj5mWGDBrcSDJOdTqpy6CII1E6HQ1pMPx7KIvLH7aglfiBLL8ZHrWc4bwRNWYuW6tmYZvQgaBfSrMXggkpb7q3FkL0DLB0HqPyrLDO4zcvTTkx77atOO4cgnn2tP216ekzQXEuOWmQraLOxGhTZT0JYwNDBgSfSs3gx4usNv7qrfr+NGCuuZ9OW1p+FcQF1dgHGjLMwfQ9VPQ/lR9Ya7cyd8NkcaBhvqdo+0P2TPzpva4xiQJ+jNdUbsv1bfC3c1b4H8dKtLtMaKh8ZiltqWbYfM+QHmTWexfahwVUWQhcxFxiHXSZNsLqum4bWqrkv33cs3Toq/uqNB7kk671eTZaAnm4l3cQxRSNdU7xCgMpkGBuDuTRWLa4ts5b10CVEZyT3nAPeMvsTqG06RQ2HWL7/8Alp/63orHf5Y9blsf/cWsuTrLpECWoW/fGswgkksToTqzGetavgH+V/Eax7N/zF7+H8q1/Z5psj3NbY/64f2M6lSpVVg93c1Kl3c1KC2z4R7Cu64s+EewruglIO2eHz2FE7OD1HQ+VP6SdrLoWyCxgZx0J6Hyqmfxuk4+2VXD21tm2tsjMNYYgb6mFIk1RhsAttpVnBiJzHYmSPnVn0xPM/Jv6V59KX1/lb+lclyyrpmGKjiWD5q5bjO4BkDN12/rR/ZO3bwLPDMyXcubu6oVmCIEsveM9RAgamhxiV8z8j/Sub2JUq0MJgjy6ee496nHkyxRlhK3Scast4Wz/wDlq9yPcIDHxofHdpbFseKXiRbAIf4qRKidJP56VzwzjmHKKtue6AOWqMWX3CjbQ67GDBNA9pMbbuoqLm5gZWnKym2J1PeA3EiOs1126m3PJ2S8OuXDdBJMEszruBmJY/u6nQDXzp4tI8DxW0ltV2IGuo36neihxq194fhWOqm2GgNCcWE2bnUhSQPUaj8RQ/8AjVr71IO03GeYVs2iSv24B7xOy/qR7U1Uzu9GOGJuZbiuFK6ll1nYnrGUjz/MU6u2hdtxLKGAOmh8x+lYzh2JOGzIcmdivdJMLP3iNF39a1/DkRLakDIMo0JmInrJ08qy1pvldjbYhQCSfUxJ9dKyHErSFhbvtl77MokAhYKjU+Zg+pmmfHuIMUyW9A8rn26a5fP39etZZgNt53nX5zvTy8V+Pi8zTG4BbaM1trncUNqQVaTEbb1bwe6RmJ0kj06e9LLOKCq1tj3WjLJ9R3f6fGnIt2PK2fgDSZa70pnhe8bQPG+Itd7v2RIED3BafOPwoXDYoAqsLBJEkEgBVmQBvrppTR8JanfTyGw/ChOLYpVyQZy5jGvRT8NyK6Jzz44xj/FZ3XN7inLynmKhA0GUzHsDMdaH4ZeLXLLNMl3by+/Bg7eIGkF6TMmSdSfenPD8Tba8nSMkHyJ1Hw2FRy4XXaeKzbf4IjJ/Sl3aHF5DbIknMfll1mphr9q0cuUrn2CqSCTv4RvVHGxZtKqhRmcwB6FlzsfPYCfhXPx47jXkvdVByLhykZSyAgjXVSszPmtMwtYrGYom5nQkFcoGvdJGuo2IliPhWu4diuYiuNJ3HkdiPnNdMwuOMtceVlvRz2dsgvcY7oVUegKySPcmPPu1oKx7YhrQ5iMFMqDOqkFgNRI2nQzI+JBYrxq/E/Q7hH3gwCj3Dhbn8qN+dXxsTBHaiypw7uwE2lNxSehUToek7fGs/hcSG8J13g6ET6f2Ku4xfxN5Va2bYCmTaIbvx0ZzBBB1jKIMTNJLOS6SEmzeXU2m7sHzWNvddD1FWxz/AEXHZthjN9+n1afncqzHfYH/AIifg0/pS/g9x+ddD7qlvpH2rh6aH3GlMMWe9Z9bg/8AQ5/Sss7+SIqSyGuXjpplHyzVpuz6Ra/iNZrBavfg7OB+E/ma0/BD9X8TWuN/CJvyMKlSpRIe7ualS7ualBbZ8I9hXdcWfCPYV3QSs920wou2URgDNzSfPI8VoaTdprgW2jHN3XBhQWPhYdPzqufqpx9vm1nD2jet28i5i4DKOgHeM/KPiKcDhtkXri8sEZEYDWBqwMa6bCk2DwDfSjfuG4e9mGW28ny32EAVrMLet3RzEIJIKztEHYg+tct/H7bW+V2UcUwSJaLKkEMo7pYbmI321FIr+G7rZWcGAAczbnrvTPtRxgL9SgkqwLE7bT8TqDSj/EkYlQCNBE6iBEaxvWuHrtS720PBc9pFZbjq5UBiDMxPRwRuT061yzO5ctcZ82jO0SQJhFAAAAk6jz+UvXlXDkk5RlIB21ggR6zSm1xS60QoQRtGorDeVjeYy03OCmOkaR0rlMFLGATPn8qv4His6vzCJSNTA0I0J+RpguNtfZuW5/eU/rSeSMtb9MrxrHhCEUjPrmI1y6bDpmNd9k8FnuF40QwP3v8AYfn6UotWw1zU6Zjr/Ea0PC8cUHJQQ7MTmEHKI1JH3pEa6flWlnWoTrt52wS3zFK/5mzREEa7jz1XX1oHCE2zK5TJEhhKjWJGo86q4/heVf0nvoHkmSTJUmfgK7wjtcZAgkg6qCsk947kjoBpUyev0dePfsbjcSztmZszAQNIC+w8/Wld28FYEmAdJ6aj/aiuIY0ZYHjnY7rHize1A28OWhnM+X99Kz1Z3k6cbNawgh2Vhlkf3sR6ineDtKyhivTXUxI0P4j8az9nDxpsAdB0+HlNaPg6MbR00LGNPQD8wapeuockt1aXcWTuo0RqVMfA/oaQ4gjMFHTc/EwP1+ArVcXwbNaCqQMpzSZGkHasbZzGIiTqfUn+5rp/xp5Xbk5stY6dMe97j9f96IwuFHi8/EP7/vWuGsOrzC3FIiDvvPzmm/CAjM9rlHmKdTnOVdNZI38q68spj8nLJb8R3D+YyqVh8vhcpnOh9XBVttDp60Jxa3LNmdnZjLNO0HRRGwHp1Jr23heRcuc62/LcgoUYwCRBEnc9f60VnwwEi1caNdWMfhVOLHD3E8ly9UozAEKPb20ruxiHttoxCEjy0J0nXpt85qjFXn7pYi2ubS2NJ0OvoP616tzN3SCAdj+sbitr+WOmcmq0uAxpS7ba4SyKwLLA8jB0EmDDR6e0763xWwyFxetlBu2dYHuZ0Oo0PnXzrCDMAfT50aLmHW1/9N/zAWBelZzARmzTmGuuWIrhw5Pcrqyw6mmhuXQ913XwELB+8RMt7GVA88vlFC8R4bbvqBcXUeFhoyn9kiq8Hjg/XX8/OR0I8qOFRb3tnsp4Zw+5be4XfmZsoVj4oXNo3mRO/Wisb47A683/APlco2P7+dKuM4e4WS4ssqTKKcra6ZlI3MEiPWku72jSjC4iLl2dM7aeTQANPWtlwT/L+JrF2cHauoTZMSdZzGT5OrGQR8xWs7LI62AH3DHrOnTXrXRLdaqNd7N6lSpRIe7ualS7ualBbZ8I9hXdcWfCPYV3QSknay8Esgt94fEwdAOpp3SHtk+WwGHRxrEkaEaDqenxqnJN41bH5RjMRfME3JA3FsHUjzcjYen50bh7RQGYkmYGw0AgfAUOQpsvAIzAjXVidRrG5mAKa/Rz5dK4cvXTqxvfZZjOHW7hl0BPnsfmKU4ngCKC6s0DXKTP471pWw58qHxuFYowAJkGoxyynS1mNIOPz9HtkdH/ADkf370qslyo6ba9TPkPOm+Pw1w2SrgrBlF8zmzCY+QHTf2L4LwvlqC8F/wT29fWtrlJirjdPeFcOyr3+pzBfL1P3m0+HSrsbwtbilTMEa1d9KGcpBlVDE9Nenv/ALUFZ4nbBILyQDpDa9dTJHTpFVnle1aAPZpEgC6wzGACAdfTam9jhNtPs8xzoCYkk9B0+PpVGBQ3b3MbRUkD38vh19fatRwXCSRdPsnt1Px6envV8d5VXK+MZfjvDQgDXLCKF3OZPP3mKs7JXbbZSqpmjKTuwAmNAIUxEnr61tcZgluDXp1/r6UDb7PWd2UN/CAfmNa1uH6Z+f7I+0lywFPdVr4giAs6HqdN9RFJBw+6NAi5enePdHQHStlxsIqLZVVAOpAA0UH9Tp86WGsOWzHpvxZX3C1ODIR9YzN6AlR+Gv400s2coADPAEAZjpXgrtRWMyq+Xfsp45imtqcputIggMTuD+FYq3iQuVWDKw8xtX0p0B3H5VTcwNtt0U/Cuji5vBjnx+TI4HH2ywzMIXXfcgafjB/+a13DsdbyqTbu5SAVOQkERv3Z/GvE4fbGy1puFYZRYtyoJCL0HkK1uU5r39KSXi9MX2kt3bjJetrcWzaKgkrp4tWKsRsY1jz1Fd4/C3LMG9euKHOWSFMmPIPqK1122CCrAxqCIAn3zNFZ3jrq1zluYGUEAiQ8mIEaaeXtPWtZfCajOzyvbN4ns8bhGUlgTJLqFED2JM7dK5xeDyMqbsCAoB6kae2n61qLOLUDKozsAAIIgnzJA0Uaa6T0BqrDYEK2YnM0kk7STv8A7elYz/Izxt8muXDhZNBEs3LaAtlYDxRM+pAI+MVcCCBGoO1GM4BidfL/AGpfds8ollnl7sPuT9ofs+Y6b1zb22nTooQZX4rsDH5EdD+lN+GcRDgA9duk/Dow6ilorgqVOdRP3h5x1H7QHz2q2Gf1WfJx77jUCugaA4ZjA4GomNCNmHmPj8qOO9aXphsv4hwoseZZbl3fP7L+jr199xT3szduNZ+tTI4YgiZBjqD1BoRab8O8HxNaceV3osFVKlStkB7u5qVLu5qUFtnwj2Fd1xZ8I9hXdBKy/wD2gg/R02gXVJkgCAG6mtRWc7c2i1hQoBPMU6+zVTO6xtX45vKRluzdk5VW4Ia0AAu+896evkPKDWhikXBUfmtmA8AkjY6mOg/ap7XFbttlj43Sq68e9DXsaFAHic7KNz6nyHr+dV8YxHKt5gMzMwVZ8z1PpE/lSyzjUXUhyzeJiurf0HkNhU66VGZCTmcy34AeS+n51ZFBnilv9r+U/pXY4pa3zfg39KrZWk1FGDE4i/I07v4qP6H5V6eE21H1aqp6kjNPoZ+fuBVox9qfENd9D/Sujj7X3xVt5fR1fa/huEU5bS6IgGbUbeXuxn8a1DL5T8NKwt63YuxmKmNfEf0NX4fJb0S6yDyF1gPlmitcOSSelM8NtiQ3WfWQD+VdWwo9IHWR+dZccQbpiG/mQ/mK8u8Qd1Kc9CraNIWSOsEEAaelafy4s/Crb17mM1zox0/dHh+fi/irwCvBdXoR8xXhvL94fMVyZbt26J1NOxUJrgXl+8PmK95g8xVdJ29mq2xSDdh86W8RwTu+YXVCxERPy1ivcPwpPtEv7nT5CBVtJmjCzjEaYMwJP9/pWrtkLbVegUDr5fGsqlkBcoACxEAR+VEtibn/AFH8tDH5Ca14+SYsc8bl6O+QT6ep0/v5UPf5X23tmPvOv6ikF7Bo5lxm/eLN+Zob/BrH/ST5Vp/6J+lf4qb8QuWzcVrbIc6kEKVMMuoOnoT8hS3EcWto+Rmg76x/f/zVmFwiWxCKFEzAED3ikPHrlwXIKsbRA1GwPUGNY96y8pnltpMbJoybHW1t966HC94eEEwZG25FEYXHo+isCSNoI/OsiigDugT6f7UZhcPdJkKekaEAesmmWMXmOj24nKP/AIR/0H/2k/L22ImKstgxrrpB8jp+VBsOUQDraOgP3D5H9k7A9Ky9np6ZtNnUEpMso3XzZR19R13rQ4LFB1EGTE6bEeY9KSqxGm/l/fnQZfkNnB+qJ1j/ALsn7Q/ZPUVpx57/ABrLl49dxsVNN+HHufE1n8JiQ46Tv6R5jzp/wzwfGtuP5ML6F1KlSuhAe7ualS7ualBLdwwPYV1zTXtSg85prO9ucUy4aRE51HzmpUrPl+FacXzjJ9nsU4uZSxIaQZ1Okka/E1pw+h20qVK48m2fugcYoeVdQwnY/n71lO0+EVHt5Myd0kwza94DqalSrcPtGTg2InvP/ManJMDvv8x/SpUrRJnwnh4uZszv3YiMvX+GibnCQNrlzX9z/wBlSpVlLaGfCx9tv9Pl+7Q+Cw+dZLNsp2XqP3a9qUk6V8rt0mElnGY90DonUH9mgUEm8Dtb20X130qVKnXSd9lQ4o/ku8belW2uIMYBVNZ6ehPnUqVGonbv6eZXupsOn+9dDGGCcq/L/epUppZ0MYdBlX5f71Yl3Xwr8q9qVAsa+Y6b+v8AWvRim01/E/1qVKiRKJfbXU/Nv61aLrad4/M/1qVKhC3O33m/mb+tc5zB7zfzN/WpUqEiLakQAzAehirEzT42+Y/pXlSoWc37rqBDtVZxbsGDNIIgghYM/CpUqcYpR+EabVvzKL+Qru4ARBEgzI+dSpXP9uj+oHgN5luXbQJy2z3PMSJifLp7V9E4PfJtA6a6/hXlSu/D28/9juaanNNe1K1QouXNa8qVKD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4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31795" r="35560" b="21920"/>
          <a:stretch/>
        </p:blipFill>
        <p:spPr bwMode="auto">
          <a:xfrm>
            <a:off x="683568" y="980728"/>
            <a:ext cx="830528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1" y="548680"/>
            <a:ext cx="7128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fr-F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fr-FR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se mettre dans la peau d’un </a:t>
            </a:r>
            <a:r>
              <a:rPr lang="fr-FR" sz="4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endParaRPr lang="fr-FR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476672"/>
            <a:ext cx="8177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Exercice de calcul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Vous êtes en CE2, résolvez ce problème en moins de 10 minutes :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35540" r="48711" b="29903"/>
          <a:stretch/>
        </p:blipFill>
        <p:spPr bwMode="auto">
          <a:xfrm>
            <a:off x="755576" y="2204863"/>
            <a:ext cx="7704856" cy="379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664" y="611561"/>
            <a:ext cx="7911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Vous avez mis plus de 10 minutes 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Alors c'est 0 en calcul !!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6" t="29569" r="10076" b="31275"/>
          <a:stretch/>
        </p:blipFill>
        <p:spPr bwMode="auto">
          <a:xfrm>
            <a:off x="971600" y="1988840"/>
            <a:ext cx="6007260" cy="335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703530"/>
            <a:ext cx="21428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Exercice de lecture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Lisez ce texte : </a:t>
            </a:r>
            <a:r>
              <a:rPr kumimoji="0" lang="fr-FR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apedys.org/dyslexie/users_private/rhone/img_10703742809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0981"/>
            <a:ext cx="5043262" cy="53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3541" y="512676"/>
            <a:ext cx="85449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Vous savez lire et pourtant vous mettez beaucoup plus de temps 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Et maintenant, imaginez un presbyte. Il sait lire, seulement si on lui enlève ses lunettes, il n'y arrive pas, il lui manque l'outil.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Voilà, vous pouvez imaginer ce que ressent un dyslexique face à un exercice ou encore un texte.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 dyslexique n'utilise pas les mêmes méthodes de compréhension, pourtant il comprend comme vous et moi. </a:t>
            </a:r>
          </a:p>
        </p:txBody>
      </p:sp>
    </p:spTree>
    <p:extLst>
      <p:ext uri="{BB962C8B-B14F-4D97-AF65-F5344CB8AC3E}">
        <p14:creationId xmlns:p14="http://schemas.microsoft.com/office/powerpoint/2010/main" val="7497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t="27692" r="27520" b="11893"/>
          <a:stretch/>
        </p:blipFill>
        <p:spPr bwMode="auto">
          <a:xfrm>
            <a:off x="1331640" y="548679"/>
            <a:ext cx="6408712" cy="59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97346"/>
            <a:ext cx="74888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les années 70,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on décrivait déjà ces enfants avec dysfonctionnement cérébral minime. L’examen neurologique présentait une petite ataxie, une démarche qui présentait un certain déséquilibre, des réflexes trop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vifs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Euclid Symbol"/>
              </a:rPr>
              <a:t>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test de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Babinski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 quand on passe une pointe sous la face plantaire, le gros orteil se fléchit sinon, il s’étend chose observable chez les 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)</a:t>
            </a:r>
          </a:p>
          <a:p>
            <a:endParaRPr lang="fr-FR" sz="2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2000 :</a:t>
            </a:r>
          </a:p>
          <a:p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L'action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militante de nombreuses associations de parents – </a:t>
            </a:r>
            <a:r>
              <a:rPr lang="fr-FR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APEDA, APEDYS, Avenir DYSPHASIE, </a:t>
            </a:r>
            <a:r>
              <a:rPr lang="fr-FR" sz="20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Corydis</a:t>
            </a:r>
            <a:r>
              <a:rPr lang="fr-FR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Dyslexia</a:t>
            </a:r>
            <a:r>
              <a:rPr lang="fr-FR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F.L.A., TADD…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va conduire Ségolène Royal à commanditer une étude conjointe (</a:t>
            </a:r>
            <a:r>
              <a:rPr lang="fr-FR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Ministère de l'Education Nationale - Ministère de la Santé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) sur les troubles du langage. C'est l'année où va être publié, sur la base du rapport de l'Inspecteur de l'Education Nationale Jean-Claude </a:t>
            </a:r>
            <a:r>
              <a:rPr lang="fr-F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Ringard, 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tout un train de “mesures gouvernementales”. </a:t>
            </a:r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22669" r="35919" b="20072"/>
          <a:stretch/>
        </p:blipFill>
        <p:spPr bwMode="auto">
          <a:xfrm>
            <a:off x="755576" y="629136"/>
            <a:ext cx="7626696" cy="56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5641" r="35800" b="23200"/>
          <a:stretch/>
        </p:blipFill>
        <p:spPr bwMode="auto">
          <a:xfrm>
            <a:off x="539552" y="404664"/>
            <a:ext cx="821549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18773" r="43839" b="14026"/>
          <a:stretch/>
        </p:blipFill>
        <p:spPr bwMode="auto">
          <a:xfrm>
            <a:off x="1475656" y="1073126"/>
            <a:ext cx="6089904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76046" y="253097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Les différentes </a:t>
            </a:r>
            <a:r>
              <a:rPr lang="fr-FR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endParaRPr lang="fr-FR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25219" r="36039" b="20947"/>
          <a:stretch/>
        </p:blipFill>
        <p:spPr bwMode="auto">
          <a:xfrm>
            <a:off x="755576" y="548680"/>
            <a:ext cx="8120332" cy="56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2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394692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DYS =  troubles spécifiques du langage.</a:t>
            </a: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Trouble 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Euclid Symbol"/>
              </a:rPr>
              <a:t> 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retard</a:t>
            </a:r>
            <a:endParaRPr lang="fr-F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Spécifique 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Euclid Symbol"/>
              </a:rPr>
              <a:t> 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global</a:t>
            </a:r>
            <a:endParaRPr lang="fr-F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Développemental </a:t>
            </a:r>
            <a:r>
              <a:rPr lang="fr-FR" sz="2000" b="1" dirty="0">
                <a:latin typeface="Verdana" pitchFamily="34" charset="0"/>
                <a:ea typeface="Verdana" pitchFamily="34" charset="0"/>
                <a:cs typeface="Verdana" pitchFamily="34" charset="0"/>
                <a:sym typeface="Euclid Symbol"/>
              </a:rPr>
              <a:t></a:t>
            </a:r>
            <a:r>
              <a:rPr lang="fr-F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accidentel</a:t>
            </a:r>
          </a:p>
          <a:p>
            <a:pPr lvl="0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Les pathologies adultes observées lors d’accidents ont amené cette classification.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→alexie, aphasie… ( impossibilité de lire, de gestes… ) </a:t>
            </a:r>
          </a:p>
          <a:p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Exemple  de similitude entre personne atteinte AVC et </a:t>
            </a:r>
            <a:r>
              <a:rPr lang="fr-F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L’origine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est neurologique, durable et pour certains cas sévères relèvent du champ du handicap.</a:t>
            </a:r>
          </a:p>
          <a:p>
            <a:endParaRPr lang="fr-F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Dans </a:t>
            </a:r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le général, surtout des cas de dyslexie : difficulté liée à la lecture et à l’écriture.</a:t>
            </a:r>
          </a:p>
          <a:p>
            <a:r>
              <a:rPr lang="fr-FR" dirty="0">
                <a:latin typeface="Verdana" pitchFamily="34" charset="0"/>
                <a:ea typeface="Verdana" pitchFamily="34" charset="0"/>
                <a:cs typeface="Verdana" pitchFamily="34" charset="0"/>
              </a:rPr>
              <a:t>Dans la voie professionnelle, certainement davantage de cas de dyspraxie, </a:t>
            </a:r>
            <a:r>
              <a:rPr lang="fr-F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dysphasies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356</Words>
  <Application>Microsoft Office PowerPoint</Application>
  <PresentationFormat>Affichage à l'écran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2</cp:revision>
  <dcterms:created xsi:type="dcterms:W3CDTF">2015-03-06T15:34:09Z</dcterms:created>
  <dcterms:modified xsi:type="dcterms:W3CDTF">2015-03-06T15:35:29Z</dcterms:modified>
</cp:coreProperties>
</file>