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2225-3D62-455C-907B-9F1ADFBD63B1}" type="datetimeFigureOut">
              <a:rPr lang="fr-FR" smtClean="0"/>
              <a:t>06/03/2015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4393-1E4A-46E1-837A-D425249DB6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42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2225-3D62-455C-907B-9F1ADFBD63B1}" type="datetimeFigureOut">
              <a:rPr lang="fr-FR" smtClean="0"/>
              <a:t>06/03/2015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4393-1E4A-46E1-837A-D425249DB6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99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2225-3D62-455C-907B-9F1ADFBD63B1}" type="datetimeFigureOut">
              <a:rPr lang="fr-FR" smtClean="0"/>
              <a:t>06/03/2015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4393-1E4A-46E1-837A-D425249DB6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038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2225-3D62-455C-907B-9F1ADFBD63B1}" type="datetimeFigureOut">
              <a:rPr lang="fr-FR" smtClean="0"/>
              <a:t>06/03/2015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4393-1E4A-46E1-837A-D425249DB6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2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2225-3D62-455C-907B-9F1ADFBD63B1}" type="datetimeFigureOut">
              <a:rPr lang="fr-FR" smtClean="0"/>
              <a:t>06/03/2015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4393-1E4A-46E1-837A-D425249DB6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400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2225-3D62-455C-907B-9F1ADFBD63B1}" type="datetimeFigureOut">
              <a:rPr lang="fr-FR" smtClean="0"/>
              <a:t>06/03/2015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4393-1E4A-46E1-837A-D425249DB6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32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2225-3D62-455C-907B-9F1ADFBD63B1}" type="datetimeFigureOut">
              <a:rPr lang="fr-FR" smtClean="0"/>
              <a:t>06/03/2015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4393-1E4A-46E1-837A-D425249DB6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210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2225-3D62-455C-907B-9F1ADFBD63B1}" type="datetimeFigureOut">
              <a:rPr lang="fr-FR" smtClean="0"/>
              <a:t>06/03/2015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4393-1E4A-46E1-837A-D425249DB6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385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2225-3D62-455C-907B-9F1ADFBD63B1}" type="datetimeFigureOut">
              <a:rPr lang="fr-FR" smtClean="0"/>
              <a:t>06/03/2015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4393-1E4A-46E1-837A-D425249DB6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421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2225-3D62-455C-907B-9F1ADFBD63B1}" type="datetimeFigureOut">
              <a:rPr lang="fr-FR" smtClean="0"/>
              <a:t>06/03/2015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4393-1E4A-46E1-837A-D425249DB6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05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2225-3D62-455C-907B-9F1ADFBD63B1}" type="datetimeFigureOut">
              <a:rPr lang="fr-FR" smtClean="0"/>
              <a:t>06/03/2015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4393-1E4A-46E1-837A-D425249DB6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577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F2225-3D62-455C-907B-9F1ADFBD63B1}" type="datetimeFigureOut">
              <a:rPr lang="fr-FR" smtClean="0"/>
              <a:t>06/03/2015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74393-1E4A-46E1-837A-D425249DB6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88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570" y="332656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Rôle </a:t>
            </a:r>
            <a:r>
              <a:rPr lang="fr-FR" sz="4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de l’enseignant </a:t>
            </a:r>
          </a:p>
          <a:p>
            <a:endParaRPr lang="fr-FR" sz="2800" b="1" dirty="0" smtClean="0"/>
          </a:p>
          <a:p>
            <a:pPr lvl="0"/>
            <a:r>
              <a:rPr lang="fr-FR" sz="4000" dirty="0" smtClean="0"/>
              <a:t>- repérer</a:t>
            </a:r>
            <a:endParaRPr lang="fr-FR" sz="4000" dirty="0"/>
          </a:p>
          <a:p>
            <a:pPr lvl="0"/>
            <a:r>
              <a:rPr lang="fr-FR" sz="4000" dirty="0" smtClean="0"/>
              <a:t>- différencier </a:t>
            </a:r>
            <a:r>
              <a:rPr lang="fr-FR" sz="4000" dirty="0"/>
              <a:t>et </a:t>
            </a:r>
            <a:r>
              <a:rPr lang="fr-FR" sz="4000" dirty="0" smtClean="0"/>
              <a:t>adapter</a:t>
            </a:r>
          </a:p>
          <a:p>
            <a:pPr marL="571500" lvl="0" indent="-571500">
              <a:buFontTx/>
              <a:buChar char="-"/>
            </a:pPr>
            <a:endParaRPr lang="fr-FR" sz="4000" dirty="0"/>
          </a:p>
          <a:p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Même si au 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collège ou lycée</a:t>
            </a:r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, bien souvent les élèves ont été diagnostiqués, certains peuvent avoir beaucoup compensé et éprouver des difficultés seulement à leur entrée en 3</a:t>
            </a:r>
            <a:r>
              <a:rPr lang="fr-FR" sz="2000" baseline="30000" dirty="0">
                <a:latin typeface="Verdana" pitchFamily="34" charset="0"/>
                <a:ea typeface="Verdana" pitchFamily="34" charset="0"/>
                <a:cs typeface="Verdana" pitchFamily="34" charset="0"/>
              </a:rPr>
              <a:t>ème</a:t>
            </a:r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ou au lycée. </a:t>
            </a:r>
          </a:p>
          <a:p>
            <a:pPr marL="571500" lvl="0" indent="-571500">
              <a:buFontTx/>
              <a:buChar char="-"/>
            </a:pPr>
            <a:endParaRPr lang="fr-FR" sz="4000" dirty="0"/>
          </a:p>
          <a:p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427549" y="253096"/>
            <a:ext cx="676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lang="fr-F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330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0" t="23794" r="36519" b="20001"/>
          <a:stretch/>
        </p:blipFill>
        <p:spPr bwMode="auto">
          <a:xfrm>
            <a:off x="611560" y="548680"/>
            <a:ext cx="737950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78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ekladata.com/XsJOc5WXLCZkUtbDcHgdZUe7V2s@500x3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08900" cy="587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38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889844"/>
            <a:ext cx="74888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Aménager  </a:t>
            </a:r>
          </a:p>
          <a:p>
            <a:pPr marL="342900" indent="-342900">
              <a:buFont typeface="Euclid Symbol"/>
              <a:buChar char="Þ"/>
            </a:pPr>
            <a:endParaRPr lang="fr-F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Il faut connaître ses troubles, l’interprétation des test orthophonistes n’est pas lisible d’emblée par un novice mais il y a un travail d’information, de communication à faire : nécessité d’entretenir le contact avec le parents.</a:t>
            </a:r>
          </a:p>
          <a:p>
            <a:endParaRPr lang="fr-F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Mise </a:t>
            </a:r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en œuvre du PAP en insistant sur l’aspect personnalisation du projet. </a:t>
            </a:r>
          </a:p>
          <a:p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Le tiers temps aux épreuves blanches et tout au long de l’année. </a:t>
            </a:r>
          </a:p>
          <a:p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Il n’existe pas de recette miracle, stéréotypée et mécanique que l’on pourrait appliquer à tout le monde : chaque enfant « dyslexique » est différent. En ce cas, plus que pour n’importe quel enfant, chacun est unique. Le rôle de l'enseignant est d'aider l'enfant à se construire avec sa dyslexie.</a:t>
            </a:r>
          </a:p>
        </p:txBody>
      </p:sp>
    </p:spTree>
    <p:extLst>
      <p:ext uri="{BB962C8B-B14F-4D97-AF65-F5344CB8AC3E}">
        <p14:creationId xmlns:p14="http://schemas.microsoft.com/office/powerpoint/2010/main" val="380421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908720"/>
            <a:ext cx="66967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 limites</a:t>
            </a:r>
          </a:p>
          <a:p>
            <a:endParaRPr lang="fr-F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Avoir conscience que ces élèves sont des ados avant tout, qu’ils ont un passif. Etre bienveillant englobe l’idée de faire avec des élèves distraits, de concentration fragile, élément difficile à intégrer. </a:t>
            </a:r>
          </a:p>
          <a:p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La mise en situation de double tâche qui génère beaucoup de fatigue, de découragement pour l’élève. </a:t>
            </a:r>
          </a:p>
          <a:p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Les efforts et le découragement voire l’agacement des enseignants parfois mis à mal par peu de résultats visibles, ou des manifestations de désinvolture. </a:t>
            </a:r>
          </a:p>
        </p:txBody>
      </p:sp>
    </p:spTree>
    <p:extLst>
      <p:ext uri="{BB962C8B-B14F-4D97-AF65-F5344CB8AC3E}">
        <p14:creationId xmlns:p14="http://schemas.microsoft.com/office/powerpoint/2010/main" val="337791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1166843"/>
            <a:ext cx="770485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 </a:t>
            </a:r>
          </a:p>
          <a:p>
            <a:r>
              <a:rPr lang="fr-FR" sz="2000" b="1" dirty="0"/>
              <a:t>Mise en garde importante :</a:t>
            </a:r>
            <a:r>
              <a:rPr lang="fr-FR" sz="2000" dirty="0"/>
              <a:t> </a:t>
            </a:r>
          </a:p>
          <a:p>
            <a:r>
              <a:rPr lang="fr-FR" sz="2000" dirty="0"/>
              <a:t>se garder de toute suspections de diagnostic.</a:t>
            </a:r>
          </a:p>
          <a:p>
            <a:r>
              <a:rPr lang="fr-FR" sz="2000" dirty="0"/>
              <a:t>Se contenter d’énumérer les difficultés.</a:t>
            </a:r>
          </a:p>
          <a:p>
            <a:r>
              <a:rPr lang="fr-FR" sz="2000" dirty="0"/>
              <a:t> </a:t>
            </a:r>
          </a:p>
          <a:p>
            <a:r>
              <a:rPr lang="fr-FR" sz="2000" b="1" dirty="0" smtClean="0"/>
              <a:t>Exemples</a:t>
            </a:r>
            <a:r>
              <a:rPr lang="fr-FR" sz="2000" b="1" dirty="0"/>
              <a:t> :</a:t>
            </a:r>
            <a:r>
              <a:rPr lang="fr-FR" sz="2000" dirty="0"/>
              <a:t> </a:t>
            </a:r>
            <a:endParaRPr lang="fr-FR" sz="2000" dirty="0" smtClean="0"/>
          </a:p>
          <a:p>
            <a:r>
              <a:rPr lang="fr-FR" sz="2000" dirty="0" smtClean="0"/>
              <a:t>une </a:t>
            </a:r>
            <a:r>
              <a:rPr lang="fr-FR" sz="2000" dirty="0"/>
              <a:t>enseignante de maternelle suspecte une dyspraxie chez un élève.</a:t>
            </a:r>
          </a:p>
          <a:p>
            <a:r>
              <a:rPr lang="fr-FR" sz="2000" dirty="0"/>
              <a:t>Il y a eu un an de rééducation, et au bout d’un an aggravation.</a:t>
            </a:r>
          </a:p>
          <a:p>
            <a:r>
              <a:rPr lang="fr-FR" sz="2000" dirty="0"/>
              <a:t>En fait il avait une tumeur du cerveau.</a:t>
            </a:r>
          </a:p>
          <a:p>
            <a:r>
              <a:rPr lang="fr-FR" sz="2000" dirty="0"/>
              <a:t> </a:t>
            </a:r>
          </a:p>
          <a:p>
            <a:r>
              <a:rPr lang="fr-FR" sz="2000" dirty="0" smtClean="0"/>
              <a:t>Un </a:t>
            </a:r>
            <a:r>
              <a:rPr lang="fr-FR" sz="2000" dirty="0"/>
              <a:t>enfant dépressif par exemple bouge énormément, il n’est pas hyperactif.</a:t>
            </a:r>
          </a:p>
          <a:p>
            <a:r>
              <a:rPr lang="fr-FR" sz="2000" dirty="0"/>
              <a:t>Tout le monde a focalisé sur ce trouble qui cachait une dyspraxie.</a:t>
            </a:r>
          </a:p>
        </p:txBody>
      </p:sp>
    </p:spTree>
    <p:extLst>
      <p:ext uri="{BB962C8B-B14F-4D97-AF65-F5344CB8AC3E}">
        <p14:creationId xmlns:p14="http://schemas.microsoft.com/office/powerpoint/2010/main" val="154161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570" y="332656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 que dit la loi</a:t>
            </a:r>
            <a:endParaRPr lang="fr-FR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800" b="1" dirty="0" smtClean="0"/>
          </a:p>
          <a:p>
            <a:pPr lvl="0"/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1187624" y="1484784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fr-FR" dirty="0" smtClean="0"/>
              <a:t>La </a:t>
            </a:r>
            <a:r>
              <a:rPr lang="fr-FR" dirty="0"/>
              <a:t>loi de 2005 sur les droits fondamentaux. </a:t>
            </a:r>
            <a:endParaRPr lang="fr-FR" dirty="0" smtClean="0"/>
          </a:p>
          <a:p>
            <a:pPr hangingPunct="0"/>
            <a:endParaRPr lang="fr-FR" dirty="0"/>
          </a:p>
          <a:p>
            <a:pPr hangingPunct="0"/>
            <a:r>
              <a:rPr lang="fr-FR" dirty="0" smtClean="0"/>
              <a:t>Elle </a:t>
            </a:r>
            <a:r>
              <a:rPr lang="fr-FR" dirty="0"/>
              <a:t>définit le handicap comme une limitation de l'activité, une restriction de la vie en société, qu'elle soit physique ou/et psychique... La législation affirme aussi le droit à une scolarité adaptée.</a:t>
            </a:r>
          </a:p>
        </p:txBody>
      </p:sp>
    </p:spTree>
    <p:extLst>
      <p:ext uri="{BB962C8B-B14F-4D97-AF65-F5344CB8AC3E}">
        <p14:creationId xmlns:p14="http://schemas.microsoft.com/office/powerpoint/2010/main" val="257170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" t="13539" r="61480" b="9949"/>
          <a:stretch/>
        </p:blipFill>
        <p:spPr bwMode="auto">
          <a:xfrm>
            <a:off x="2077543" y="277234"/>
            <a:ext cx="5212080" cy="655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46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404664"/>
            <a:ext cx="727280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Définition des PAP </a:t>
            </a:r>
            <a:r>
              <a:rPr lang="fr-F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endParaRPr lang="fr-FR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Ils sont destinés aux </a:t>
            </a:r>
            <a:r>
              <a:rPr lang="fr-FR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élèves dont les difficultés sont la conséquence d’un trouble des apprentissages</a:t>
            </a:r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fr-F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Mis </a:t>
            </a:r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en place après avis du médecin scolaire et accord des parents. </a:t>
            </a:r>
            <a:endParaRPr lang="fr-F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 </a:t>
            </a:r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PAP relève du droit commun, ne permettant pas de mesures dérogatoires. Il est proposé par l’équipe pédagogique ou par la famille. </a:t>
            </a:r>
            <a:endParaRPr lang="fr-F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 </a:t>
            </a:r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PAP ne se substitue pas au PPRE. </a:t>
            </a:r>
            <a:endParaRPr lang="fr-F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 </a:t>
            </a:r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élève peut bénéficier d’un PAP et d’un PPS en même temps. </a:t>
            </a:r>
            <a:endParaRPr lang="fr-F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 </a:t>
            </a:r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PAP n’est pas préalable à la saisine de la MDPH.</a:t>
            </a:r>
          </a:p>
        </p:txBody>
      </p:sp>
    </p:spTree>
    <p:extLst>
      <p:ext uri="{BB962C8B-B14F-4D97-AF65-F5344CB8AC3E}">
        <p14:creationId xmlns:p14="http://schemas.microsoft.com/office/powerpoint/2010/main" val="198673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620688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Repérer  </a:t>
            </a:r>
            <a:r>
              <a:rPr lang="fr-FR" sz="4000" dirty="0">
                <a:latin typeface="Verdana" pitchFamily="34" charset="0"/>
                <a:ea typeface="Verdana" pitchFamily="34" charset="0"/>
                <a:cs typeface="Verdana" pitchFamily="34" charset="0"/>
                <a:sym typeface="Euclid Symbol"/>
              </a:rPr>
              <a:t></a:t>
            </a:r>
            <a:r>
              <a:rPr lang="fr-FR" sz="40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fr-F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diagnostiquer</a:t>
            </a:r>
          </a:p>
          <a:p>
            <a:pPr marL="342900" indent="-342900">
              <a:buFont typeface="Euclid Symbol"/>
              <a:buChar char="Þ"/>
            </a:pPr>
            <a:endParaRPr lang="fr-F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4" t="30717" r="37114" b="21292"/>
          <a:stretch/>
        </p:blipFill>
        <p:spPr bwMode="auto">
          <a:xfrm>
            <a:off x="1619672" y="1412776"/>
            <a:ext cx="6366076" cy="411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24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9" t="25152" r="36734" b="26008"/>
          <a:stretch/>
        </p:blipFill>
        <p:spPr bwMode="auto">
          <a:xfrm>
            <a:off x="899592" y="908720"/>
            <a:ext cx="6609145" cy="418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54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0" t="24820" r="36520" b="22560"/>
          <a:stretch/>
        </p:blipFill>
        <p:spPr bwMode="auto">
          <a:xfrm>
            <a:off x="395536" y="496441"/>
            <a:ext cx="8319870" cy="566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8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0" t="23893" r="35051" b="20103"/>
          <a:stretch/>
        </p:blipFill>
        <p:spPr bwMode="auto">
          <a:xfrm>
            <a:off x="683568" y="333756"/>
            <a:ext cx="6807478" cy="480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74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-fra.xx.fbcdn.net/hphotos-xpa1/v/t1.0-9/s720x720/10350637_754017731329607_8451489418253720474_n.jpg?oh=50877c1f00d2dadfc4888775d8e41bef&amp;oe=556FC8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6" y="764704"/>
            <a:ext cx="7824216" cy="568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77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404664"/>
            <a:ext cx="82089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Quel est le profil d’un élève </a:t>
            </a:r>
            <a:r>
              <a:rPr lang="fr-FR" sz="2000" b="1" dirty="0" err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dys</a:t>
            </a:r>
            <a:r>
              <a:rPr lang="fr-FR" sz="20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? </a:t>
            </a:r>
            <a:endParaRPr lang="fr-FR" sz="2000" b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0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L’impression qu’il n’écoute pas, agitation ou évasion.</a:t>
            </a:r>
          </a:p>
          <a:p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Il est affairé avec ses outils, ses cahiers</a:t>
            </a:r>
          </a:p>
          <a:p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Il semble sortir d’une bulle</a:t>
            </a:r>
          </a:p>
          <a:p>
            <a:pPr marL="457200" indent="-457200">
              <a:buFontTx/>
              <a:buChar char="-"/>
            </a:pPr>
            <a:endParaRPr lang="fr-F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Il est difficile d’accepter, d’intégrer que l’élève </a:t>
            </a:r>
            <a:r>
              <a:rPr lang="fr-FR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dys</a:t>
            </a:r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n’est pas un élève qui en classe est attentif, concentré, réactif.</a:t>
            </a:r>
          </a:p>
          <a:p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On fait des efforts pour fournir des documents clairs, espacés et malgré tout, l’attention en classe n’y est 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pas.</a:t>
            </a:r>
          </a:p>
          <a:p>
            <a:endParaRPr lang="fr-F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0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Euclid Symbol"/>
              </a:rPr>
              <a:t> </a:t>
            </a:r>
            <a:r>
              <a:rPr lang="fr-FR" sz="20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 </a:t>
            </a:r>
            <a:r>
              <a:rPr lang="fr-FR" sz="20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sentiment </a:t>
            </a:r>
            <a:r>
              <a:rPr lang="fr-FR" sz="20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d’exaspération, d’impuissance </a:t>
            </a:r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pour cet élève qui ne fait pas ce qu’il doit. </a:t>
            </a:r>
          </a:p>
          <a:p>
            <a:endParaRPr lang="fr-FR" sz="28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21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260648"/>
            <a:ext cx="79208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Pourquoi</a:t>
            </a:r>
            <a:r>
              <a:rPr lang="fr-FR" sz="20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fr-FR" sz="20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endParaRPr lang="fr-FR" sz="20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Ses difficultés sont justement dans cette difficulté à maintenir une attention soutenue, à intégrer les informations, les trier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…</a:t>
            </a:r>
          </a:p>
          <a:p>
            <a:endParaRPr lang="fr-F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 </a:t>
            </a:r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mémoire à court terme ne lui permet pas d’accéder au travail qu’on lui demande dans l’immédiateté du déroulement du cours.  </a:t>
            </a:r>
          </a:p>
          <a:p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Pour la plupart, les choses énumérées ci-dessous ne demandent aucun effort particulier alors que pour le </a:t>
            </a:r>
            <a:r>
              <a:rPr lang="fr-FR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dys</a:t>
            </a:r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, c’est un effort de tout instant : </a:t>
            </a:r>
          </a:p>
          <a:p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Réaliser </a:t>
            </a:r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la discipline dans laquelle on est, intégrer le fait qu’on est en phase copie ou écoute ou devoir surveillé…</a:t>
            </a:r>
            <a:r>
              <a:rPr lang="fr-FR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etc</a:t>
            </a:r>
            <a:endParaRPr lang="fr-F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Sortir </a:t>
            </a:r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les affaires adéquates.</a:t>
            </a:r>
          </a:p>
          <a:p>
            <a:endParaRPr lang="fr-F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Euclid Symbol"/>
              </a:rPr>
              <a:t> L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 </a:t>
            </a:r>
            <a:r>
              <a:rPr lang="fr-FR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dys</a:t>
            </a:r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est d’emblée en retard … pas entendu le numéro de la page, encore moins les consignes…demande à son voisin… se fait reprendre parce qu’il 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discute…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etc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…et ceci est son quotidien récurrent avec lequel il doit lutter..</a:t>
            </a:r>
          </a:p>
        </p:txBody>
      </p:sp>
    </p:spTree>
    <p:extLst>
      <p:ext uri="{BB962C8B-B14F-4D97-AF65-F5344CB8AC3E}">
        <p14:creationId xmlns:p14="http://schemas.microsoft.com/office/powerpoint/2010/main" val="163086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0" t="24408" r="35680" b="21520"/>
          <a:stretch/>
        </p:blipFill>
        <p:spPr bwMode="auto">
          <a:xfrm>
            <a:off x="971599" y="404664"/>
            <a:ext cx="7736563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07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268</Words>
  <Application>Microsoft Office PowerPoint</Application>
  <PresentationFormat>Affichage à l'écran (4:3)</PresentationFormat>
  <Paragraphs>81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</dc:creator>
  <cp:lastModifiedBy>sandrine</cp:lastModifiedBy>
  <cp:revision>1</cp:revision>
  <dcterms:created xsi:type="dcterms:W3CDTF">2015-03-06T15:30:51Z</dcterms:created>
  <dcterms:modified xsi:type="dcterms:W3CDTF">2015-03-06T15:32:07Z</dcterms:modified>
</cp:coreProperties>
</file>